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5" r:id="rId4"/>
    <p:sldId id="261" r:id="rId5"/>
    <p:sldId id="266" r:id="rId6"/>
    <p:sldId id="271" r:id="rId7"/>
    <p:sldId id="259" r:id="rId8"/>
    <p:sldId id="264" r:id="rId9"/>
    <p:sldId id="270" r:id="rId10"/>
    <p:sldId id="269" r:id="rId11"/>
    <p:sldId id="272" r:id="rId12"/>
    <p:sldId id="273" r:id="rId13"/>
    <p:sldId id="288" r:id="rId14"/>
    <p:sldId id="276" r:id="rId15"/>
    <p:sldId id="277" r:id="rId16"/>
    <p:sldId id="278" r:id="rId17"/>
    <p:sldId id="279" r:id="rId18"/>
    <p:sldId id="280" r:id="rId19"/>
    <p:sldId id="281" r:id="rId20"/>
    <p:sldId id="275" r:id="rId21"/>
    <p:sldId id="282" r:id="rId22"/>
    <p:sldId id="283" r:id="rId23"/>
    <p:sldId id="284" r:id="rId24"/>
    <p:sldId id="285" r:id="rId25"/>
    <p:sldId id="274" r:id="rId26"/>
    <p:sldId id="287" r:id="rId27"/>
    <p:sldId id="286"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565"/>
    <a:srgbClr val="4985F5"/>
    <a:srgbClr val="656767"/>
    <a:srgbClr val="F27F10"/>
    <a:srgbClr val="3977BD"/>
    <a:srgbClr val="3777B4"/>
    <a:srgbClr val="FAFAFA"/>
    <a:srgbClr val="4D4E4F"/>
    <a:srgbClr val="4B4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5"/>
    <p:restoredTop sz="96928"/>
  </p:normalViewPr>
  <p:slideViewPr>
    <p:cSldViewPr snapToGrid="0">
      <p:cViewPr>
        <p:scale>
          <a:sx n="100" d="100"/>
          <a:sy n="100" d="100"/>
        </p:scale>
        <p:origin x="1864" y="13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Sheet1!#REF!</c:f>
              <c:strCache>
                <c:ptCount val="1"/>
                <c:pt idx="0">
                  <c:v>#REF!</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Retention Rate</c:v>
                </c:pt>
                <c:pt idx="1">
                  <c:v>CLTV</c:v>
                </c:pt>
                <c:pt idx="2">
                  <c:v>Marketing Spend Efficiency</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0-7C3C-9445-8C14-609E623AD3CE}"/>
            </c:ext>
          </c:extLst>
        </c:ser>
        <c:ser>
          <c:idx val="1"/>
          <c:order val="1"/>
          <c:tx>
            <c:strRef>
              <c:f>Sheet1!$B$1</c:f>
              <c:strCache>
                <c:ptCount val="1"/>
                <c:pt idx="0">
                  <c:v>Before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1"/>
            <c:marker>
              <c:symbol val="circle"/>
              <c:size val="5"/>
              <c:spPr>
                <a:solidFill>
                  <a:schemeClr val="accent3"/>
                </a:solidFill>
                <a:ln w="9525">
                  <a:solidFill>
                    <a:schemeClr val="accent3"/>
                  </a:solidFill>
                </a:ln>
                <a:effectLst/>
              </c:spPr>
            </c:marker>
            <c:bubble3D val="0"/>
            <c:extLst>
              <c:ext xmlns:c16="http://schemas.microsoft.com/office/drawing/2014/chart" uri="{C3380CC4-5D6E-409C-BE32-E72D297353CC}">
                <c16:uniqueId val="{00000002-7C3C-9445-8C14-609E623AD3C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Retention Rate</c:v>
                </c:pt>
                <c:pt idx="1">
                  <c:v>CLTV</c:v>
                </c:pt>
                <c:pt idx="2">
                  <c:v>Marketing Spend Efficiency</c:v>
                </c:pt>
              </c:strCache>
            </c:strRef>
          </c:cat>
          <c:val>
            <c:numRef>
              <c:f>Sheet1!$B$2:$B$5</c:f>
              <c:numCache>
                <c:formatCode>General</c:formatCode>
                <c:ptCount val="4"/>
                <c:pt idx="0">
                  <c:v>2.4</c:v>
                </c:pt>
                <c:pt idx="1">
                  <c:v>20</c:v>
                </c:pt>
                <c:pt idx="2">
                  <c:v>500</c:v>
                </c:pt>
                <c:pt idx="3">
                  <c:v>60</c:v>
                </c:pt>
              </c:numCache>
            </c:numRef>
          </c:val>
          <c:smooth val="0"/>
          <c:extLst>
            <c:ext xmlns:c16="http://schemas.microsoft.com/office/drawing/2014/chart" uri="{C3380CC4-5D6E-409C-BE32-E72D297353CC}">
              <c16:uniqueId val="{00000003-7C3C-9445-8C14-609E623AD3CE}"/>
            </c:ext>
          </c:extLst>
        </c:ser>
        <c:ser>
          <c:idx val="2"/>
          <c:order val="2"/>
          <c:tx>
            <c:strRef>
              <c:f>Sheet1!$C$1</c:f>
              <c:strCache>
                <c:ptCount val="1"/>
                <c:pt idx="0">
                  <c:v>After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Retention Rate</c:v>
                </c:pt>
                <c:pt idx="1">
                  <c:v>CLTV</c:v>
                </c:pt>
                <c:pt idx="2">
                  <c:v>Marketing Spend Efficiency</c:v>
                </c:pt>
              </c:strCache>
            </c:strRef>
          </c:cat>
          <c:val>
            <c:numRef>
              <c:f>Sheet1!$C$2:$C$5</c:f>
              <c:numCache>
                <c:formatCode>General</c:formatCode>
                <c:ptCount val="4"/>
                <c:pt idx="0">
                  <c:v>2</c:v>
                </c:pt>
                <c:pt idx="1">
                  <c:v>35</c:v>
                </c:pt>
                <c:pt idx="2">
                  <c:v>625</c:v>
                </c:pt>
                <c:pt idx="3">
                  <c:v>90</c:v>
                </c:pt>
              </c:numCache>
            </c:numRef>
          </c:val>
          <c:smooth val="0"/>
          <c:extLst>
            <c:ext xmlns:c16="http://schemas.microsoft.com/office/drawing/2014/chart" uri="{C3380CC4-5D6E-409C-BE32-E72D297353CC}">
              <c16:uniqueId val="{00000004-7C3C-9445-8C14-609E623AD3CE}"/>
            </c:ext>
          </c:extLst>
        </c:ser>
        <c:dLbls>
          <c:dLblPos val="ctr"/>
          <c:showLegendKey val="0"/>
          <c:showVal val="1"/>
          <c:showCatName val="0"/>
          <c:showSerName val="0"/>
          <c:showPercent val="0"/>
          <c:showBubbleSize val="0"/>
        </c:dLbls>
        <c:marker val="1"/>
        <c:smooth val="0"/>
        <c:axId val="208709856"/>
        <c:axId val="394383600"/>
      </c:lineChart>
      <c:catAx>
        <c:axId val="208709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383600"/>
        <c:crosses val="autoZero"/>
        <c:auto val="1"/>
        <c:lblAlgn val="ctr"/>
        <c:lblOffset val="100"/>
        <c:noMultiLvlLbl val="0"/>
      </c:catAx>
      <c:valAx>
        <c:axId val="394383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709856"/>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AA0B8-7AA8-C848-B411-09120DECE066}"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44F98-06C4-784F-A890-0EB305EFDC57}" type="slidenum">
              <a:rPr lang="en-US" smtClean="0"/>
              <a:t>‹#›</a:t>
            </a:fld>
            <a:endParaRPr lang="en-US"/>
          </a:p>
        </p:txBody>
      </p:sp>
    </p:spTree>
    <p:extLst>
      <p:ext uri="{BB962C8B-B14F-4D97-AF65-F5344CB8AC3E}">
        <p14:creationId xmlns:p14="http://schemas.microsoft.com/office/powerpoint/2010/main" val="49430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Good morning/afternoon, [David, and all Executives present]. Thank you for this opportunity. I'm Frances Odurukwe, and today, I'm excited to share how our WAKFLO solution can transform your customer retention story. Imagine turning one-time shoppers into loyal advocates that drive sustainable growth. We'll explore the challenges, key insights from our analysis, and how this tool delivers real results for your bottom line. </a:t>
            </a: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a:t>
            </a:fld>
            <a:endParaRPr lang="en-US"/>
          </a:p>
        </p:txBody>
      </p:sp>
    </p:spTree>
    <p:extLst>
      <p:ext uri="{BB962C8B-B14F-4D97-AF65-F5344CB8AC3E}">
        <p14:creationId xmlns:p14="http://schemas.microsoft.com/office/powerpoint/2010/main" val="247133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From this chart before us, we can see the top predictors of repeat purchase directly pulled from the dataset. </a:t>
            </a:r>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11</a:t>
            </a:fld>
            <a:endParaRPr lang="en-US"/>
          </a:p>
        </p:txBody>
      </p:sp>
    </p:spTree>
    <p:extLst>
      <p:ext uri="{BB962C8B-B14F-4D97-AF65-F5344CB8AC3E}">
        <p14:creationId xmlns:p14="http://schemas.microsoft.com/office/powerpoint/2010/main" val="7186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From the analysis, three main drivers stood out: First, past behavior like total purchases—it's the strongest signal because customers who've bought more are already invested in your brand. Second, engagement through emails and social—early interactions hint at building lasting ties. Third, satisfaction scores act as an early warning; happy customers are far more likely to return. These insights mean you can act early to retain high-value ones, turning potential churn into revenue opportunities. </a:t>
            </a:r>
            <a:r>
              <a:rPr lang="en-CA" sz="1200" dirty="0">
                <a:solidFill>
                  <a:srgbClr val="656767"/>
                </a:solidFill>
                <a:latin typeface=""/>
              </a:rPr>
              <a:t>Purchase History: strongest loyalty signal (customers with more buys are primed for repeats). Engagement Rates – email &amp; social interaction correlates with return likelihood (guides targeted actions). </a:t>
            </a:r>
            <a:r>
              <a:rPr lang="en-CA" sz="1200" dirty="0">
                <a:solidFill>
                  <a:srgbClr val="656767"/>
                </a:solidFill>
              </a:rPr>
              <a:t>Customer Lifetime Value – high CLV customers deserve retention focus (predicts long-term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656767"/>
              </a:solidFill>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656767"/>
              </a:solidFill>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12</a:t>
            </a:fld>
            <a:endParaRPr lang="en-US"/>
          </a:p>
        </p:txBody>
      </p:sp>
    </p:spTree>
    <p:extLst>
      <p:ext uri="{BB962C8B-B14F-4D97-AF65-F5344CB8AC3E}">
        <p14:creationId xmlns:p14="http://schemas.microsoft.com/office/powerpoint/2010/main" val="3352621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328A5-0A9D-0BCB-FDB8-269482075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EFCB-D3A3-7648-CC71-F2A556BE5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4FD42-4A42-7896-C914-818FAB90A5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rgbClr val="656767"/>
                </a:solidFill>
                <a:latin typeface=""/>
              </a:rPr>
              <a:t>Why It Works: Focus on variables you can influence for higher ROI; validated with 99% accuracy on unseen data, ensuring trustworthy business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656767"/>
              </a:solidFill>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656767"/>
              </a:solidFill>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B92C8E33-2CEA-8B27-A447-FB6C4D59867E}"/>
              </a:ext>
            </a:extLst>
          </p:cNvPr>
          <p:cNvSpPr>
            <a:spLocks noGrp="1"/>
          </p:cNvSpPr>
          <p:nvPr>
            <p:ph type="sldNum" sz="quarter" idx="5"/>
          </p:nvPr>
        </p:nvSpPr>
        <p:spPr/>
        <p:txBody>
          <a:bodyPr/>
          <a:lstStyle/>
          <a:p>
            <a:fld id="{AFB44F98-06C4-784F-A890-0EB305EFDC57}" type="slidenum">
              <a:rPr lang="en-US" smtClean="0"/>
              <a:t>13</a:t>
            </a:fld>
            <a:endParaRPr lang="en-US"/>
          </a:p>
        </p:txBody>
      </p:sp>
    </p:spTree>
    <p:extLst>
      <p:ext uri="{BB962C8B-B14F-4D97-AF65-F5344CB8AC3E}">
        <p14:creationId xmlns:p14="http://schemas.microsoft.com/office/powerpoint/2010/main" val="2228425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984-F583-6651-442A-32F8087D5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7DEBDC-43B5-E5F6-7B53-3B6E3F88A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E398C-CCD7-822B-9C5D-000A0B261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Now, let's see the tool in action. [Pause to launch demo]. </a:t>
            </a:r>
            <a:endParaRPr lang="en-US" dirty="0"/>
          </a:p>
        </p:txBody>
      </p:sp>
      <p:sp>
        <p:nvSpPr>
          <p:cNvPr id="4" name="Slide Number Placeholder 3">
            <a:extLst>
              <a:ext uri="{FF2B5EF4-FFF2-40B4-BE49-F238E27FC236}">
                <a16:creationId xmlns:a16="http://schemas.microsoft.com/office/drawing/2014/main" id="{DD9C9376-EC4B-D6D2-C9CB-B9E5186EAA32}"/>
              </a:ext>
            </a:extLst>
          </p:cNvPr>
          <p:cNvSpPr>
            <a:spLocks noGrp="1"/>
          </p:cNvSpPr>
          <p:nvPr>
            <p:ph type="sldNum" sz="quarter" idx="5"/>
          </p:nvPr>
        </p:nvSpPr>
        <p:spPr/>
        <p:txBody>
          <a:bodyPr/>
          <a:lstStyle/>
          <a:p>
            <a:fld id="{AFB44F98-06C4-784F-A890-0EB305EFDC57}" type="slidenum">
              <a:rPr lang="en-US" smtClean="0"/>
              <a:t>14</a:t>
            </a:fld>
            <a:endParaRPr lang="en-US"/>
          </a:p>
        </p:txBody>
      </p:sp>
    </p:spTree>
    <p:extLst>
      <p:ext uri="{BB962C8B-B14F-4D97-AF65-F5344CB8AC3E}">
        <p14:creationId xmlns:p14="http://schemas.microsoft.com/office/powerpoint/2010/main" val="1442069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This dashboard takes your customer data and scores them on repeat potential—high, mid, or low. For example, in Scenario 1: A high-potential new customer with strong purchases gets flagged for premium perks. </a:t>
            </a:r>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15</a:t>
            </a:fld>
            <a:endParaRPr lang="en-US"/>
          </a:p>
        </p:txBody>
      </p:sp>
    </p:spTree>
    <p:extLst>
      <p:ext uri="{BB962C8B-B14F-4D97-AF65-F5344CB8AC3E}">
        <p14:creationId xmlns:p14="http://schemas.microsoft.com/office/powerpoint/2010/main" val="222281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EEAB4-CB6F-5E13-E840-B80EA3BB6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F5C8E-2F5A-3CAF-F478-CCFA63D69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288CB-A6C3-141D-06CD-D7DD25A59D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7708A-7F85-2CB0-DD2E-DA5951757859}"/>
              </a:ext>
            </a:extLst>
          </p:cNvPr>
          <p:cNvSpPr>
            <a:spLocks noGrp="1"/>
          </p:cNvSpPr>
          <p:nvPr>
            <p:ph type="sldNum" sz="quarter" idx="5"/>
          </p:nvPr>
        </p:nvSpPr>
        <p:spPr/>
        <p:txBody>
          <a:bodyPr/>
          <a:lstStyle/>
          <a:p>
            <a:fld id="{AFB44F98-06C4-784F-A890-0EB305EFDC57}" type="slidenum">
              <a:rPr lang="en-US" smtClean="0"/>
              <a:t>17</a:t>
            </a:fld>
            <a:endParaRPr lang="en-US"/>
          </a:p>
        </p:txBody>
      </p:sp>
    </p:spTree>
    <p:extLst>
      <p:ext uri="{BB962C8B-B14F-4D97-AF65-F5344CB8AC3E}">
        <p14:creationId xmlns:p14="http://schemas.microsoft.com/office/powerpoint/2010/main" val="357500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Scenario 2: An at-risk loyal one with dropping engagement triggers a re-engagement email. It's simple, visual, and ties directly to actions that boost your retention—let's walk through a quick live example with sample data.</a:t>
            </a:r>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18</a:t>
            </a:fld>
            <a:endParaRPr lang="en-US"/>
          </a:p>
        </p:txBody>
      </p:sp>
    </p:spTree>
    <p:extLst>
      <p:ext uri="{BB962C8B-B14F-4D97-AF65-F5344CB8AC3E}">
        <p14:creationId xmlns:p14="http://schemas.microsoft.com/office/powerpoint/2010/main" val="2951544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1200" b="0" i="0" u="none" strike="noStrike" kern="1200" dirty="0">
                <a:solidFill>
                  <a:schemeClr val="tx1"/>
                </a:solidFill>
                <a:effectLst/>
                <a:latin typeface="+mn-lt"/>
                <a:ea typeface="+mn-ea"/>
                <a:cs typeface="+mn-cs"/>
              </a:rPr>
              <a:t>Here's how it fits your operations: The tool predicts based on those key drivers, then guides actions like targeted campaigns, funneling customers from one-time buyers to repeats. For instance, a prediction of 'high potential' leads to personalized offers, resulting in higher loyalty. This creates a seamless funnel that optimizes your marketing spend and turns insights into real revenue growth—directly supporting your strategic priorities. The tool also, helps you </a:t>
            </a:r>
            <a:r>
              <a:rPr lang="en-US" sz="1200" dirty="0">
                <a:latin typeface=""/>
              </a:rPr>
              <a:t>Focus resources on the customers who matter most — at the right moment.</a:t>
            </a:r>
          </a:p>
          <a:p>
            <a:pPr marL="342900" indent="-342900">
              <a:buFont typeface="Arial" panose="020B0604020202020204" pitchFamily="34" charset="0"/>
              <a:buChar char="•"/>
            </a:pPr>
            <a:r>
              <a:rPr lang="en-US" sz="1200" dirty="0">
                <a:latin typeface=""/>
              </a:rPr>
              <a:t>Being an Interactive dashboard for marketing &amp; sales, it proves it’s reliability to perform as well as generate revenue. </a:t>
            </a:r>
            <a:br>
              <a:rPr lang="en-US" sz="1200" dirty="0">
                <a:latin typeface=""/>
              </a:rPr>
            </a:br>
            <a:endParaRPr lang="en-US" sz="1200" dirty="0">
              <a:latin typeface=""/>
            </a:endParaRPr>
          </a:p>
          <a:p>
            <a:pPr marL="342900" indent="-342900">
              <a:buFont typeface="Arial" panose="020B0604020202020204" pitchFamily="34" charset="0"/>
              <a:buChar char="•"/>
            </a:pPr>
            <a:r>
              <a:rPr lang="en-US" sz="1200" dirty="0">
                <a:latin typeface=""/>
              </a:rPr>
              <a:t>While Turning predictions into actions instantly, it also, turns your data into a profit funnel, driving revenue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20</a:t>
            </a:fld>
            <a:endParaRPr lang="en-US"/>
          </a:p>
        </p:txBody>
      </p:sp>
    </p:spTree>
    <p:extLst>
      <p:ext uri="{BB962C8B-B14F-4D97-AF65-F5344CB8AC3E}">
        <p14:creationId xmlns:p14="http://schemas.microsoft.com/office/powerpoint/2010/main" val="326048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9DEEC-9797-E6B2-AC43-DD716866E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C69F2-ECC7-3D15-EE54-89EB9B56F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0C1F8-5DDC-2E8C-BC22-A655DABF8C06}"/>
              </a:ext>
            </a:extLst>
          </p:cNvPr>
          <p:cNvSpPr>
            <a:spLocks noGrp="1"/>
          </p:cNvSpPr>
          <p:nvPr>
            <p:ph type="body" idx="1"/>
          </p:nvPr>
        </p:nvSpPr>
        <p:spPr/>
        <p:txBody>
          <a:bodyPr/>
          <a:lstStyle/>
          <a:p>
            <a:pPr marL="342900" indent="-342900">
              <a:buFont typeface="Wingdings" pitchFamily="2" charset="2"/>
              <a:buChar char="Ø"/>
            </a:pPr>
            <a:r>
              <a:rPr lang="en-CA" sz="1200" dirty="0">
                <a:solidFill>
                  <a:schemeClr val="bg1"/>
                </a:solidFill>
              </a:rPr>
              <a:t>During my research, I heard this customer success story about a mid-size e-commerce client that ran a 3-month pilot, Identified at-risk high-value customers, Implemented targeted offers &amp; engagement and BOOM!!! The Results: Retention went up to ↑ 22%, CLV ↑ 18%, Marketing spend efficiency ↑ 30%.</a:t>
            </a:r>
          </a:p>
          <a:p>
            <a:pPr marL="342900" indent="-342900">
              <a:buFont typeface="Wingdings" pitchFamily="2" charset="2"/>
              <a:buChar char="Ø"/>
            </a:pPr>
            <a:endParaRPr lang="en-CA" sz="1200" dirty="0">
              <a:solidFill>
                <a:schemeClr val="bg1"/>
              </a:solidFill>
            </a:endParaRPr>
          </a:p>
          <a:p>
            <a:pPr marL="342900" indent="-342900">
              <a:buFont typeface="Arial" panose="020B0604020202020204" pitchFamily="34" charset="0"/>
              <a:buChar char="•"/>
            </a:pPr>
            <a:r>
              <a:rPr lang="en-CA" sz="1200" b="0" i="0" u="none" strike="noStrike" kern="1200" dirty="0">
                <a:solidFill>
                  <a:schemeClr val="tx1"/>
                </a:solidFill>
                <a:effectLst/>
                <a:latin typeface="+mn-lt"/>
                <a:ea typeface="+mn-ea"/>
                <a:cs typeface="+mn-cs"/>
              </a:rPr>
              <a:t>Based on these insights, here are my top recommendations: First, prioritize high-potential segments with tailored emails and loyalty programs to lock in repeats. Second, monitor at-risk customers monthly with re-engagement tactics, like discounts tied to their satisfaction scores. Third, integrate this into your CRM for real-time alerts. These steps are low-effort but high-impact, designed to align with your goals for efficient, data-driven growth. </a:t>
            </a:r>
            <a:r>
              <a:rPr lang="en-US" sz="1200" dirty="0">
                <a:latin typeface=""/>
              </a:rPr>
              <a:t>Next Phase → Integrate model with marketing automation for scale.</a:t>
            </a:r>
          </a:p>
          <a:p>
            <a:pPr marL="342900" indent="-342900">
              <a:buFont typeface="Arial" panose="020B0604020202020204" pitchFamily="34" charset="0"/>
              <a:buChar char="•"/>
            </a:pPr>
            <a:endParaRPr lang="en-US" sz="1200" dirty="0">
              <a:latin typeface=""/>
            </a:endParaRPr>
          </a:p>
          <a:p>
            <a:pPr marL="342900" indent="-342900">
              <a:buFont typeface="Arial" panose="020B0604020202020204" pitchFamily="34" charset="0"/>
              <a:buChar char="•"/>
            </a:pPr>
            <a:r>
              <a:rPr lang="en-US" sz="1200" dirty="0">
                <a:latin typeface=""/>
              </a:rPr>
              <a:t>Prioritize high-potential segments with tailored offers to boost our retention goals.</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CA" sz="1200" b="0" i="0" u="none" strike="noStrike" kern="1200" dirty="0">
              <a:solidFill>
                <a:schemeClr val="tx1"/>
              </a:solidFill>
              <a:effectLst/>
              <a:latin typeface="+mn-lt"/>
              <a:ea typeface="+mn-ea"/>
              <a:cs typeface="+mn-cs"/>
            </a:endParaRPr>
          </a:p>
          <a:p>
            <a:pPr marL="342900" indent="-342900">
              <a:buFont typeface="Wingdings" pitchFamily="2" charset="2"/>
              <a:buChar char="Ø"/>
            </a:pPr>
            <a:endParaRPr lang="en-CA" sz="1200" dirty="0">
              <a:solidFill>
                <a:schemeClr val="bg1"/>
              </a:solidFill>
            </a:endParaRPr>
          </a:p>
          <a:p>
            <a:pPr marL="342900" indent="-342900" algn="just">
              <a:lnSpc>
                <a:spcPts val="2999"/>
              </a:lnSpc>
              <a:buFont typeface="Wingdings" pitchFamily="2" charset="2"/>
              <a:buChar char="Ø"/>
            </a:pPr>
            <a:endParaRPr lang="en-US" sz="1200" dirty="0">
              <a:solidFill>
                <a:schemeClr val="bg1"/>
              </a:solidFill>
              <a:latin typeface="Poppins Bold"/>
              <a:ea typeface="Poppins Bold"/>
              <a:cs typeface="Poppins Bold"/>
              <a:sym typeface="Poppins Bold"/>
            </a:endParaRPr>
          </a:p>
          <a:p>
            <a:endParaRPr lang="en-US" dirty="0"/>
          </a:p>
        </p:txBody>
      </p:sp>
      <p:sp>
        <p:nvSpPr>
          <p:cNvPr id="4" name="Slide Number Placeholder 3">
            <a:extLst>
              <a:ext uri="{FF2B5EF4-FFF2-40B4-BE49-F238E27FC236}">
                <a16:creationId xmlns:a16="http://schemas.microsoft.com/office/drawing/2014/main" id="{221DA707-7006-8D11-7D14-F558A7F438F5}"/>
              </a:ext>
            </a:extLst>
          </p:cNvPr>
          <p:cNvSpPr>
            <a:spLocks noGrp="1"/>
          </p:cNvSpPr>
          <p:nvPr>
            <p:ph type="sldNum" sz="quarter" idx="5"/>
          </p:nvPr>
        </p:nvSpPr>
        <p:spPr/>
        <p:txBody>
          <a:bodyPr/>
          <a:lstStyle/>
          <a:p>
            <a:fld id="{AFB44F98-06C4-784F-A890-0EB305EFDC57}" type="slidenum">
              <a:rPr lang="en-US" smtClean="0"/>
              <a:t>21</a:t>
            </a:fld>
            <a:endParaRPr lang="en-US"/>
          </a:p>
        </p:txBody>
      </p:sp>
    </p:spTree>
    <p:extLst>
      <p:ext uri="{BB962C8B-B14F-4D97-AF65-F5344CB8AC3E}">
        <p14:creationId xmlns:p14="http://schemas.microsoft.com/office/powerpoint/2010/main" val="2809587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C321C-685A-8880-4782-6C0771F7A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E57A9-4D1F-4E04-51F9-148DB1E32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2BAE0-B0F4-852F-E9A9-D2D8A7F4BDD6}"/>
              </a:ext>
            </a:extLst>
          </p:cNvPr>
          <p:cNvSpPr>
            <a:spLocks noGrp="1"/>
          </p:cNvSpPr>
          <p:nvPr>
            <p:ph type="body" idx="1"/>
          </p:nvPr>
        </p:nvSpPr>
        <p:spPr/>
        <p:txBody>
          <a:bodyPr/>
          <a:lstStyle/>
          <a:p>
            <a:pPr marL="342900" indent="-342900">
              <a:buFont typeface="Arial" panose="020B0604020202020204" pitchFamily="34" charset="0"/>
              <a:buChar char="•"/>
            </a:pPr>
            <a:r>
              <a:rPr lang="en-CA" sz="1200" b="0" i="0" u="none" strike="noStrike" kern="1200" dirty="0">
                <a:solidFill>
                  <a:schemeClr val="tx1"/>
                </a:solidFill>
                <a:effectLst/>
                <a:latin typeface="+mn-lt"/>
                <a:ea typeface="+mn-ea"/>
                <a:cs typeface="+mn-cs"/>
              </a:rPr>
              <a:t>Implementing this delivers clear wins: Through segmentation, </a:t>
            </a:r>
            <a:r>
              <a:rPr lang="en-US" sz="1200" dirty="0">
                <a:latin typeface=""/>
              </a:rPr>
              <a:t>Segment customers to target strategies effectively. </a:t>
            </a:r>
            <a:r>
              <a:rPr lang="en-CA" sz="1200" b="0" i="0" u="none" strike="noStrike" kern="1200" dirty="0">
                <a:solidFill>
                  <a:schemeClr val="tx1"/>
                </a:solidFill>
                <a:effectLst/>
                <a:latin typeface="+mn-lt"/>
                <a:ea typeface="+mn-ea"/>
                <a:cs typeface="+mn-cs"/>
              </a:rPr>
              <a:t>you'll target high-value loyal, at-risk, new, and low-value repeats more effectively. Expect 10-15% retention growth in Year 1, </a:t>
            </a:r>
            <a:r>
              <a:rPr lang="en-US" sz="1200" dirty="0">
                <a:latin typeface=""/>
              </a:rPr>
              <a:t>; direct outcomes → Higher CLV, increased revenue, lower acquisition costs.</a:t>
            </a:r>
          </a:p>
          <a:p>
            <a:pPr marL="342900" indent="-342900">
              <a:buFont typeface="Arial" panose="020B0604020202020204" pitchFamily="34" charset="0"/>
              <a:buChar char="•"/>
            </a:pPr>
            <a:endParaRPr lang="en-US" sz="1200" dirty="0">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leading to higher customer value, reduced churn, better marketing ROI, and a stronger brand. Plus, secure data handling ensures compliance, with monthly updates for sustained impact—minimizing risks while maximizing your long-term vision</a:t>
            </a:r>
          </a:p>
          <a:p>
            <a:endParaRPr lang="en-US" dirty="0"/>
          </a:p>
        </p:txBody>
      </p:sp>
      <p:sp>
        <p:nvSpPr>
          <p:cNvPr id="4" name="Slide Number Placeholder 3">
            <a:extLst>
              <a:ext uri="{FF2B5EF4-FFF2-40B4-BE49-F238E27FC236}">
                <a16:creationId xmlns:a16="http://schemas.microsoft.com/office/drawing/2014/main" id="{7249DD14-EDEF-C505-30CC-427C0A70E483}"/>
              </a:ext>
            </a:extLst>
          </p:cNvPr>
          <p:cNvSpPr>
            <a:spLocks noGrp="1"/>
          </p:cNvSpPr>
          <p:nvPr>
            <p:ph type="sldNum" sz="quarter" idx="5"/>
          </p:nvPr>
        </p:nvSpPr>
        <p:spPr/>
        <p:txBody>
          <a:bodyPr/>
          <a:lstStyle/>
          <a:p>
            <a:fld id="{AFB44F98-06C4-784F-A890-0EB305EFDC57}" type="slidenum">
              <a:rPr lang="en-US" smtClean="0"/>
              <a:t>22</a:t>
            </a:fld>
            <a:endParaRPr lang="en-US"/>
          </a:p>
        </p:txBody>
      </p:sp>
    </p:spTree>
    <p:extLst>
      <p:ext uri="{BB962C8B-B14F-4D97-AF65-F5344CB8AC3E}">
        <p14:creationId xmlns:p14="http://schemas.microsoft.com/office/powerpoint/2010/main" val="179373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As you can see from the agenda, we'll start with a quick executive summary to set the stage, then walk through the customer challenge and our solution. I'll highlight the discoveries that make this work, show the tool in action with a live demo, and end with recommendations and the business impact—including ROI. This keeps us focused on actionable insights for your strategy. Any questions before we begin?</a:t>
            </a: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2</a:t>
            </a:fld>
            <a:endParaRPr lang="en-US"/>
          </a:p>
        </p:txBody>
      </p:sp>
    </p:spTree>
    <p:extLst>
      <p:ext uri="{BB962C8B-B14F-4D97-AF65-F5344CB8AC3E}">
        <p14:creationId xmlns:p14="http://schemas.microsoft.com/office/powerpoint/2010/main" val="1152101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6C0E-8010-4828-3CDD-6AF804DCF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8D1C9-DE0F-F2E1-6224-03C7FBE8B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DB6BF-6B21-1202-A4EA-02D17FF82EE0}"/>
              </a:ext>
            </a:extLst>
          </p:cNvPr>
          <p:cNvSpPr>
            <a:spLocks noGrp="1"/>
          </p:cNvSpPr>
          <p:nvPr>
            <p:ph type="body" idx="1"/>
          </p:nvPr>
        </p:nvSpPr>
        <p:spPr/>
        <p:txBody>
          <a:bodyPr/>
          <a:lstStyle/>
          <a:p>
            <a:pPr marL="342900" indent="-342900">
              <a:buFont typeface="Arial" panose="020B0604020202020204" pitchFamily="34" charset="0"/>
              <a:buChar char="•"/>
            </a:pPr>
            <a:r>
              <a:rPr lang="en-CA" sz="1200" dirty="0"/>
              <a:t>This isn't hypothetical—it's the proven path to your growth targets, driven by focusing on dependable predictors like spending habits ($5,000 revenue lift in real terms).</a:t>
            </a:r>
          </a:p>
          <a:p>
            <a:endParaRPr lang="en-US" dirty="0"/>
          </a:p>
        </p:txBody>
      </p:sp>
      <p:sp>
        <p:nvSpPr>
          <p:cNvPr id="4" name="Slide Number Placeholder 3">
            <a:extLst>
              <a:ext uri="{FF2B5EF4-FFF2-40B4-BE49-F238E27FC236}">
                <a16:creationId xmlns:a16="http://schemas.microsoft.com/office/drawing/2014/main" id="{192FEFDF-E72B-2C35-20A0-443D21A3522C}"/>
              </a:ext>
            </a:extLst>
          </p:cNvPr>
          <p:cNvSpPr>
            <a:spLocks noGrp="1"/>
          </p:cNvSpPr>
          <p:nvPr>
            <p:ph type="sldNum" sz="quarter" idx="5"/>
          </p:nvPr>
        </p:nvSpPr>
        <p:spPr/>
        <p:txBody>
          <a:bodyPr/>
          <a:lstStyle/>
          <a:p>
            <a:fld id="{AFB44F98-06C4-784F-A890-0EB305EFDC57}" type="slidenum">
              <a:rPr lang="en-US" smtClean="0"/>
              <a:t>23</a:t>
            </a:fld>
            <a:endParaRPr lang="en-US"/>
          </a:p>
        </p:txBody>
      </p:sp>
    </p:spTree>
    <p:extLst>
      <p:ext uri="{BB962C8B-B14F-4D97-AF65-F5344CB8AC3E}">
        <p14:creationId xmlns:p14="http://schemas.microsoft.com/office/powerpoint/2010/main" val="137296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2BA31-EB6C-C79F-CA25-2E2A2E5C8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9D4D1-0886-4A11-D61B-C9085D273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CF97E-B285-5B35-0E7C-0C81718A04D5}"/>
              </a:ext>
            </a:extLst>
          </p:cNvPr>
          <p:cNvSpPr>
            <a:spLocks noGrp="1"/>
          </p:cNvSpPr>
          <p:nvPr>
            <p:ph type="body" idx="1"/>
          </p:nvPr>
        </p:nvSpPr>
        <p:spPr/>
        <p:txBody>
          <a:bodyPr/>
          <a:lstStyle/>
          <a:p>
            <a:pPr marL="342900" indent="-342900">
              <a:buFont typeface="Arial" panose="020B0604020202020204" pitchFamily="34" charset="0"/>
              <a:buChar char="•"/>
            </a:pPr>
            <a:r>
              <a:rPr lang="en-CA" sz="1200" b="0" i="0" u="none" strike="noStrike" kern="1200" dirty="0">
                <a:solidFill>
                  <a:schemeClr val="tx1"/>
                </a:solidFill>
                <a:effectLst/>
                <a:latin typeface="+mn-lt"/>
                <a:ea typeface="+mn-ea"/>
                <a:cs typeface="+mn-cs"/>
              </a:rPr>
              <a:t>Your data is fully encrypted and GDPR-compliant, with anonymization at every step—same rigor you’d expect, ensuring trust as you scale retention. </a:t>
            </a:r>
            <a:r>
              <a:rPr lang="en-CA" sz="1200" dirty="0">
                <a:solidFill>
                  <a:schemeClr val="bg1"/>
                </a:solidFill>
                <a:latin typeface=""/>
              </a:rPr>
              <a:t>Data Security: Fully encrypted, anonymized, compliant with industry standards.</a:t>
            </a:r>
            <a:br>
              <a:rPr lang="en-CA" sz="1200" dirty="0">
                <a:solidFill>
                  <a:schemeClr val="bg1"/>
                </a:solidFill>
                <a:latin typeface=""/>
              </a:rPr>
            </a:br>
            <a:endParaRPr lang="en-CA" sz="1200" dirty="0">
              <a:solidFill>
                <a:schemeClr val="bg1"/>
              </a:solidFill>
              <a:latin typeface=""/>
            </a:endParaRPr>
          </a:p>
          <a:p>
            <a:pPr marL="342900" indent="-342900">
              <a:buFont typeface="Arial" panose="020B0604020202020204" pitchFamily="34" charset="0"/>
              <a:buChar char="•"/>
            </a:pPr>
            <a:r>
              <a:rPr lang="en-CA" sz="1200" dirty="0">
                <a:solidFill>
                  <a:schemeClr val="bg1"/>
                </a:solidFill>
                <a:latin typeface=""/>
              </a:rPr>
              <a:t>Model Governance: Regular monitoring &amp; retraining to prevent drift.</a:t>
            </a:r>
            <a:br>
              <a:rPr lang="en-CA" sz="1200" dirty="0">
                <a:solidFill>
                  <a:schemeClr val="bg1"/>
                </a:solidFill>
                <a:latin typeface=""/>
              </a:rPr>
            </a:br>
            <a:endParaRPr lang="en-CA" sz="1200" dirty="0">
              <a:solidFill>
                <a:schemeClr val="bg1"/>
              </a:solidFill>
              <a:latin typeface=""/>
            </a:endParaRPr>
          </a:p>
          <a:p>
            <a:pPr marL="342900" indent="-342900">
              <a:buFont typeface="Arial" panose="020B0604020202020204" pitchFamily="34" charset="0"/>
              <a:buChar char="•"/>
            </a:pPr>
            <a:r>
              <a:rPr lang="en-CA" sz="1200" dirty="0">
                <a:solidFill>
                  <a:schemeClr val="bg1"/>
                </a:solidFill>
                <a:latin typeface=""/>
              </a:rPr>
              <a:t>Ease of Integration: Works with CRM and marketing tools seamlessly.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DCEE3AEB-57FE-05E1-A2A4-A295AB030941}"/>
              </a:ext>
            </a:extLst>
          </p:cNvPr>
          <p:cNvSpPr>
            <a:spLocks noGrp="1"/>
          </p:cNvSpPr>
          <p:nvPr>
            <p:ph type="sldNum" sz="quarter" idx="5"/>
          </p:nvPr>
        </p:nvSpPr>
        <p:spPr/>
        <p:txBody>
          <a:bodyPr/>
          <a:lstStyle/>
          <a:p>
            <a:fld id="{AFB44F98-06C4-784F-A890-0EB305EFDC57}" type="slidenum">
              <a:rPr lang="en-US" smtClean="0"/>
              <a:t>24</a:t>
            </a:fld>
            <a:endParaRPr lang="en-US"/>
          </a:p>
        </p:txBody>
      </p:sp>
    </p:spTree>
    <p:extLst>
      <p:ext uri="{BB962C8B-B14F-4D97-AF65-F5344CB8AC3E}">
        <p14:creationId xmlns:p14="http://schemas.microsoft.com/office/powerpoint/2010/main" val="3650968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In conclusion, WAKFLO moves you from reactive churn fixes to proactive loyalty building with transparent predictions. It's the first step to a data-driven, customer-centric future—understanding 'why' behaviors drive repeats so you can act confidently. Let's tailor this to your data in a 30-min demo; book by Aug 15 for priority. What's your next move?</a:t>
            </a: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25</a:t>
            </a:fld>
            <a:endParaRPr lang="en-US"/>
          </a:p>
        </p:txBody>
      </p:sp>
    </p:spTree>
    <p:extLst>
      <p:ext uri="{BB962C8B-B14F-4D97-AF65-F5344CB8AC3E}">
        <p14:creationId xmlns:p14="http://schemas.microsoft.com/office/powerpoint/2010/main" val="3574214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99D09-362A-C350-2BF6-AD29242B4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F037F-A729-4A33-9384-4A61772C3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7EF10-DF27-F5B7-B2C1-A7C0AE4C75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To get started, scan the QR or contact me at </a:t>
            </a:r>
            <a:r>
              <a:rPr lang="en-CA" sz="1200" b="0" i="0" u="none" strike="noStrike" kern="1200" dirty="0" err="1">
                <a:solidFill>
                  <a:schemeClr val="tx1"/>
                </a:solidFill>
                <a:effectLst/>
                <a:latin typeface="+mn-lt"/>
                <a:ea typeface="+mn-ea"/>
                <a:cs typeface="+mn-cs"/>
              </a:rPr>
              <a:t>frances@wakflo.com</a:t>
            </a:r>
            <a:r>
              <a:rPr lang="en-CA" sz="1200" b="0" i="0" u="none" strike="noStrike" kern="1200" dirty="0">
                <a:solidFill>
                  <a:schemeClr val="tx1"/>
                </a:solidFill>
                <a:effectLst/>
                <a:latin typeface="+mn-lt"/>
                <a:ea typeface="+mn-ea"/>
                <a:cs typeface="+mn-cs"/>
              </a:rPr>
              <a:t> or (123) 456-7890. Let's schedule that demo and see how this unlocks your retention potential. Your growth story awaits!</a:t>
            </a:r>
          </a:p>
          <a:p>
            <a:endParaRPr lang="en-US" dirty="0"/>
          </a:p>
        </p:txBody>
      </p:sp>
      <p:sp>
        <p:nvSpPr>
          <p:cNvPr id="4" name="Slide Number Placeholder 3">
            <a:extLst>
              <a:ext uri="{FF2B5EF4-FFF2-40B4-BE49-F238E27FC236}">
                <a16:creationId xmlns:a16="http://schemas.microsoft.com/office/drawing/2014/main" id="{2F9134E3-DCEF-52D6-1F00-3CFC47F4C90B}"/>
              </a:ext>
            </a:extLst>
          </p:cNvPr>
          <p:cNvSpPr>
            <a:spLocks noGrp="1"/>
          </p:cNvSpPr>
          <p:nvPr>
            <p:ph type="sldNum" sz="quarter" idx="5"/>
          </p:nvPr>
        </p:nvSpPr>
        <p:spPr/>
        <p:txBody>
          <a:bodyPr/>
          <a:lstStyle/>
          <a:p>
            <a:fld id="{AFB44F98-06C4-784F-A890-0EB305EFDC57}" type="slidenum">
              <a:rPr lang="en-US" smtClean="0"/>
              <a:t>26</a:t>
            </a:fld>
            <a:endParaRPr lang="en-US"/>
          </a:p>
        </p:txBody>
      </p:sp>
    </p:spTree>
    <p:extLst>
      <p:ext uri="{BB962C8B-B14F-4D97-AF65-F5344CB8AC3E}">
        <p14:creationId xmlns:p14="http://schemas.microsoft.com/office/powerpoint/2010/main" val="1499224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For the team behind this: As your Business Analytical Engineer, I'm passionate about turning data into actionable stories for growth. Thank you for your time—feel free to ask questions. Whether it's integration, costs, or customization, I'm here to address how this fits your vision.</a:t>
            </a: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27</a:t>
            </a:fld>
            <a:endParaRPr lang="en-US"/>
          </a:p>
        </p:txBody>
      </p:sp>
    </p:spTree>
    <p:extLst>
      <p:ext uri="{BB962C8B-B14F-4D97-AF65-F5344CB8AC3E}">
        <p14:creationId xmlns:p14="http://schemas.microsoft.com/office/powerpoint/2010/main" val="829646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28</a:t>
            </a:fld>
            <a:endParaRPr lang="en-US"/>
          </a:p>
        </p:txBody>
      </p:sp>
    </p:spTree>
    <p:extLst>
      <p:ext uri="{BB962C8B-B14F-4D97-AF65-F5344CB8AC3E}">
        <p14:creationId xmlns:p14="http://schemas.microsoft.com/office/powerpoint/2010/main" val="79756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Let's jump right to the heart of it: Your business faces a a common but costly issue a ‘leaky bucket’—many first-timers don’t return, costing revenue. WAKFLO’s predictive tool spots loyalty early, aiming for 10-15% retention growth. It’s built on 10,000 records from 2023-2025, assuming stable trends, and validated with 99% accuracy on test data. We use PSI under 0.1 and monthly Chi-Square checks to keep it reliable for your strategy and </a:t>
            </a:r>
            <a:r>
              <a:rPr lang="en-US" dirty="0">
                <a:solidFill>
                  <a:schemeClr val="bg1"/>
                </a:solidFill>
                <a:latin typeface=""/>
              </a:rPr>
              <a:t>to adapt forecasts</a:t>
            </a: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Your business faces—a 'leaky bucket' where many first-time customers don't return, draining potential revenue. Our solution? A predictive model paired with an interactive tool that spots loyalty patterns early, helping marketing and sales act proactively. The bottom line: Expect a 10-15% retention boost, based on validated insights from 10,000 customer records. We assume similar behaviors continue, but with 99% accuracy on test data and monthly updates, this is a reliable path to predictable growth for your 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4</a:t>
            </a:fld>
            <a:endParaRPr lang="en-US"/>
          </a:p>
        </p:txBody>
      </p:sp>
    </p:spTree>
    <p:extLst>
      <p:ext uri="{BB962C8B-B14F-4D97-AF65-F5344CB8AC3E}">
        <p14:creationId xmlns:p14="http://schemas.microsoft.com/office/powerpoint/2010/main" val="284692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Now, let's frame the story through your lens as CEO. You acquire plenty of new customers, but too few stick around, making growth feel unpredictable. </a:t>
            </a:r>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5</a:t>
            </a:fld>
            <a:endParaRPr lang="en-US"/>
          </a:p>
        </p:txBody>
      </p:sp>
    </p:spTree>
    <p:extLst>
      <p:ext uri="{BB962C8B-B14F-4D97-AF65-F5344CB8AC3E}">
        <p14:creationId xmlns:p14="http://schemas.microsoft.com/office/powerpoint/2010/main" val="407221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6CCB8-F61F-8ACD-FE53-E9825348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B7D88-FA6B-7550-B5DF-BF1202344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E9C51-5FC9-A88B-4D20-35E6813F2C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Treating everyone the same wastes resources, </a:t>
            </a:r>
            <a:r>
              <a:rPr lang="en-US" dirty="0">
                <a:solidFill>
                  <a:srgbClr val="656767"/>
                </a:solidFill>
                <a:latin typeface=""/>
              </a:rPr>
              <a:t>it is inefficient and costly.</a:t>
            </a:r>
            <a:r>
              <a:rPr lang="en-CA" sz="1200" b="0" i="0" u="none" strike="noStrike" kern="1200" dirty="0">
                <a:solidFill>
                  <a:schemeClr val="tx1"/>
                </a:solidFill>
                <a:effectLst/>
                <a:latin typeface="+mn-lt"/>
                <a:ea typeface="+mn-ea"/>
                <a:cs typeface="+mn-cs"/>
              </a:rPr>
              <a:t>—it's 5-7 times more expensive to replace a customer </a:t>
            </a:r>
            <a:r>
              <a:rPr lang="en-US" dirty="0">
                <a:solidFill>
                  <a:srgbClr val="656767"/>
                </a:solidFill>
                <a:latin typeface=""/>
              </a:rPr>
              <a:t>than to retain one.</a:t>
            </a:r>
            <a:r>
              <a:rPr lang="en-CA" sz="1200" b="0" i="0" u="none" strike="noStrike" kern="1200" dirty="0">
                <a:solidFill>
                  <a:schemeClr val="tx1"/>
                </a:solidFill>
                <a:effectLst/>
                <a:latin typeface="+mn-lt"/>
                <a:ea typeface="+mn-ea"/>
                <a:cs typeface="+mn-cs"/>
              </a:rPr>
              <a:t>. And with 65% of sales coming from repeats, </a:t>
            </a:r>
            <a:r>
              <a:rPr lang="en-US" dirty="0">
                <a:solidFill>
                  <a:srgbClr val="656767"/>
                </a:solidFill>
                <a:latin typeface=""/>
              </a:rPr>
              <a:t>, yet many are slipping away unnoticed.</a:t>
            </a:r>
          </a:p>
          <a:p>
            <a:r>
              <a:rPr lang="en-CA" sz="1200" b="0" i="0" u="none" strike="noStrike" kern="1200" dirty="0">
                <a:solidFill>
                  <a:schemeClr val="tx1"/>
                </a:solidFill>
                <a:effectLst/>
                <a:latin typeface="+mn-lt"/>
                <a:ea typeface="+mn-ea"/>
                <a:cs typeface="+mn-cs"/>
              </a:rPr>
              <a:t> this churn silently erodes your revenue and frustrates your teams. </a:t>
            </a:r>
            <a:r>
              <a:rPr lang="en-US" dirty="0">
                <a:solidFill>
                  <a:srgbClr val="656767"/>
                </a:solidFill>
                <a:latin typeface=""/>
              </a:rPr>
              <a:t>Customer churn silently erodes revenue.</a:t>
            </a:r>
          </a:p>
          <a:p>
            <a:endParaRPr lang="en-US" dirty="0">
              <a:solidFill>
                <a:srgbClr val="656767"/>
              </a:solidFill>
              <a:latin typeface=""/>
            </a:endParaRPr>
          </a:p>
          <a:p>
            <a:r>
              <a:rPr lang="en-US" dirty="0">
                <a:solidFill>
                  <a:srgbClr val="656767"/>
                </a:solidFill>
                <a:latin typeface=""/>
              </a:rPr>
              <a:t>It costs 5–7x more to replace a</a:t>
            </a:r>
          </a:p>
          <a:p>
            <a:endParaRPr lang="en-US" dirty="0">
              <a:solidFill>
                <a:srgbClr val="656767"/>
              </a:solidFill>
              <a:latin typeface=""/>
            </a:endParaRPr>
          </a:p>
          <a:p>
            <a:r>
              <a:rPr lang="en-US" dirty="0">
                <a:solidFill>
                  <a:srgbClr val="656767"/>
                </a:solidFill>
                <a:latin typeface=""/>
              </a:rPr>
              <a:t>65% of sales come from repeat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4A8344-40B7-E8ED-963C-4A24D4A5F633}"/>
              </a:ext>
            </a:extLst>
          </p:cNvPr>
          <p:cNvSpPr>
            <a:spLocks noGrp="1"/>
          </p:cNvSpPr>
          <p:nvPr>
            <p:ph type="sldNum" sz="quarter" idx="5"/>
          </p:nvPr>
        </p:nvSpPr>
        <p:spPr/>
        <p:txBody>
          <a:bodyPr/>
          <a:lstStyle/>
          <a:p>
            <a:fld id="{AFB44F98-06C4-784F-A890-0EB305EFDC57}" type="slidenum">
              <a:rPr lang="en-US" smtClean="0"/>
              <a:t>6</a:t>
            </a:fld>
            <a:endParaRPr lang="en-US"/>
          </a:p>
        </p:txBody>
      </p:sp>
    </p:spTree>
    <p:extLst>
      <p:ext uri="{BB962C8B-B14F-4D97-AF65-F5344CB8AC3E}">
        <p14:creationId xmlns:p14="http://schemas.microsoft.com/office/powerpoint/2010/main" val="103533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The core question? How do we identify future loyalists among these first-timers? Without answers, your strategies rely on guesswork, but that's where our story turns. </a:t>
            </a:r>
            <a:r>
              <a:rPr lang="en-US" dirty="0">
                <a:solidFill>
                  <a:srgbClr val="656767"/>
                </a:solidFill>
                <a:latin typeface=""/>
              </a:rPr>
              <a:t>Executives want predictable revenue, but blind spots in retention prevent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B44F98-06C4-784F-A890-0EB305EFDC57}" type="slidenum">
              <a:rPr lang="en-US" smtClean="0"/>
              <a:t>7</a:t>
            </a:fld>
            <a:endParaRPr lang="en-US"/>
          </a:p>
        </p:txBody>
      </p:sp>
    </p:spTree>
    <p:extLst>
      <p:ext uri="{BB962C8B-B14F-4D97-AF65-F5344CB8AC3E}">
        <p14:creationId xmlns:p14="http://schemas.microsoft.com/office/powerpoint/2010/main" val="207553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Enter WAKFLO—</a:t>
            </a:r>
            <a:r>
              <a:rPr lang="en-US" dirty="0">
                <a:solidFill>
                  <a:schemeClr val="bg1"/>
                </a:solidFill>
                <a:latin typeface=""/>
              </a:rPr>
              <a:t>AI-driven prediction model identifies customers likely to return or churn. </a:t>
            </a:r>
            <a:r>
              <a:rPr lang="en-CA" sz="1200" b="0" i="0" u="none" strike="noStrike" kern="1200" dirty="0">
                <a:solidFill>
                  <a:schemeClr val="tx1"/>
                </a:solidFill>
                <a:effectLst/>
                <a:latin typeface="+mn-lt"/>
                <a:ea typeface="+mn-ea"/>
                <a:cs typeface="+mn-cs"/>
              </a:rPr>
              <a:t>your predictive partner that analyzes customer behaviors to forecast who will return. It highlights patterns like spending habits and engagement, turning data into a clear story of loyalty. Why does this work for you? It shifts from reactive fixes to proactive wins, aligning with your goals for efficient marketing and steady revenue. No complexity—just reliable insights that empower your team to nurture relationships early and effectively. </a:t>
            </a:r>
            <a:r>
              <a:rPr lang="en-US" dirty="0">
                <a:solidFill>
                  <a:schemeClr val="bg1"/>
                </a:solidFill>
                <a:latin typeface=""/>
              </a:rPr>
              <a:t>Delivers insights that enable proactive engagement and optimized marketing spend. No technical complexity – results are visual, actionable, and immediate.</a:t>
            </a:r>
            <a:endParaRPr lang="en-CA" sz="1200" b="0" i="0" u="none" strike="noStrike" kern="1200" dirty="0">
              <a:solidFill>
                <a:schemeClr val="tx1"/>
              </a:solidFill>
              <a:effectLst/>
              <a:latin typeface="+mn-lt"/>
              <a:ea typeface="+mn-ea"/>
              <a:cs typeface="+mn-cs"/>
            </a:endParaRPr>
          </a:p>
          <a:p>
            <a:r>
              <a:rPr lang="en-US" dirty="0"/>
              <a:t> </a:t>
            </a:r>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8</a:t>
            </a:fld>
            <a:endParaRPr lang="en-US"/>
          </a:p>
        </p:txBody>
      </p:sp>
    </p:spTree>
    <p:extLst>
      <p:ext uri="{BB962C8B-B14F-4D97-AF65-F5344CB8AC3E}">
        <p14:creationId xmlns:p14="http://schemas.microsoft.com/office/powerpoint/2010/main" val="2065792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8BB8-FC87-C632-49C0-925B3C148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A6029-D4C0-87BC-06B6-0542171F4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9FFC7-1F0C-4D65-EF66-3BB38BE47D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Enter WAKFLO—your predictive partner that analyzes customer behaviors to forecast who will return. It highlights patterns like spending habits and engagement, turning data into a clear story of loyalty. Why does this work for you? It shifts from reactive fixes to proactive wins, aligning with your goals for efficient marketing and steady revenue. No complexity—just reliable insights that empower your team to nurture relationships early and effectively</a:t>
            </a:r>
          </a:p>
          <a:p>
            <a:endParaRPr lang="en-US" dirty="0"/>
          </a:p>
          <a:p>
            <a:endParaRPr lang="en-US" dirty="0"/>
          </a:p>
        </p:txBody>
      </p:sp>
      <p:sp>
        <p:nvSpPr>
          <p:cNvPr id="4" name="Slide Number Placeholder 3">
            <a:extLst>
              <a:ext uri="{FF2B5EF4-FFF2-40B4-BE49-F238E27FC236}">
                <a16:creationId xmlns:a16="http://schemas.microsoft.com/office/drawing/2014/main" id="{1F88998E-8436-C8EB-5EE4-7A15D4C63BB3}"/>
              </a:ext>
            </a:extLst>
          </p:cNvPr>
          <p:cNvSpPr>
            <a:spLocks noGrp="1"/>
          </p:cNvSpPr>
          <p:nvPr>
            <p:ph type="sldNum" sz="quarter" idx="5"/>
          </p:nvPr>
        </p:nvSpPr>
        <p:spPr/>
        <p:txBody>
          <a:bodyPr/>
          <a:lstStyle/>
          <a:p>
            <a:fld id="{AFB44F98-06C4-784F-A890-0EB305EFDC57}" type="slidenum">
              <a:rPr lang="en-US" smtClean="0"/>
              <a:t>9</a:t>
            </a:fld>
            <a:endParaRPr lang="en-US"/>
          </a:p>
        </p:txBody>
      </p:sp>
    </p:spTree>
    <p:extLst>
      <p:ext uri="{BB962C8B-B14F-4D97-AF65-F5344CB8AC3E}">
        <p14:creationId xmlns:p14="http://schemas.microsoft.com/office/powerpoint/2010/main" val="203319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To uncover these insights, I started by exploring your customer data—looking at behaviors and segments to spot what drives repeats. Then, I built a model to recognize those loyalty patterns reliably. Finally, I created an interactive tool that delivers actionable results instantly. This methodical approach ensures we're not guessing; we're using proven clues from your data to guide decisions that matter to your business. T</a:t>
            </a:r>
            <a:r>
              <a:rPr lang="en-US" dirty="0" err="1">
                <a:solidFill>
                  <a:srgbClr val="656767"/>
                </a:solidFill>
              </a:rPr>
              <a:t>hese</a:t>
            </a:r>
            <a:r>
              <a:rPr lang="en-US" dirty="0">
                <a:solidFill>
                  <a:srgbClr val="656767"/>
                </a:solidFill>
              </a:rPr>
              <a:t> insights mean you can act early to retain high-value customers, turning one-time buyers into revenue engines. Past Behavior → Total Number of Purchases (strongest signal—higher purchases mean they're invested in your brand)</a:t>
            </a:r>
            <a:br>
              <a:rPr lang="en-US" dirty="0">
                <a:solidFill>
                  <a:srgbClr val="656767"/>
                </a:solidFill>
              </a:rPr>
            </a:br>
            <a:endParaRPr lang="en-US" dirty="0">
              <a:solidFill>
                <a:srgbClr val="656767"/>
              </a:solidFill>
            </a:endParaRPr>
          </a:p>
          <a:p>
            <a:r>
              <a:rPr lang="en-US" dirty="0">
                <a:solidFill>
                  <a:srgbClr val="656767"/>
                </a:solidFill>
              </a:rPr>
              <a:t>Engagement → Email &amp; social interactions (early clues to building lasting relationships).</a:t>
            </a:r>
            <a:br>
              <a:rPr lang="en-US" dirty="0">
                <a:solidFill>
                  <a:srgbClr val="656767"/>
                </a:solidFill>
              </a:rPr>
            </a:br>
            <a:endParaRPr lang="en-US" dirty="0">
              <a:solidFill>
                <a:srgbClr val="656767"/>
              </a:solidFill>
            </a:endParaRPr>
          </a:p>
          <a:p>
            <a:r>
              <a:rPr lang="en-US" dirty="0">
                <a:solidFill>
                  <a:srgbClr val="656767"/>
                </a:solidFill>
              </a:rPr>
              <a:t>Satisfaction → Average Satisfaction Score (early warning - happy customers stick around longer).</a:t>
            </a:r>
            <a:br>
              <a:rPr lang="en-US" dirty="0">
                <a:solidFill>
                  <a:srgbClr val="656767"/>
                </a:solidFill>
              </a:rPr>
            </a:br>
            <a:endParaRPr lang="en-US" dirty="0">
              <a:solidFill>
                <a:srgbClr val="656767"/>
              </a:solidFill>
            </a:endParaRPr>
          </a:p>
          <a:p>
            <a:r>
              <a:rPr lang="en-US" dirty="0">
                <a:solidFill>
                  <a:srgbClr val="656767"/>
                </a:solidFill>
              </a:rPr>
              <a:t>Commitment → Premium Membership status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65676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B44F98-06C4-784F-A890-0EB305EFDC57}" type="slidenum">
              <a:rPr lang="en-US" smtClean="0"/>
              <a:t>10</a:t>
            </a:fld>
            <a:endParaRPr lang="en-US"/>
          </a:p>
        </p:txBody>
      </p:sp>
    </p:spTree>
    <p:extLst>
      <p:ext uri="{BB962C8B-B14F-4D97-AF65-F5344CB8AC3E}">
        <p14:creationId xmlns:p14="http://schemas.microsoft.com/office/powerpoint/2010/main" val="20207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639-6410-52CC-7A59-D79CC04681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8620B8-FBD7-7B28-EB27-7803D7BDF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B7A5C6-BCC2-AA22-5F0E-D4E7A340C96C}"/>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7B9A7FEF-5F53-217C-D9B4-70A3D0BB9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763D5-1340-2F6D-A7A7-D0D71E9F0B6F}"/>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674005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7694-8797-5FA6-091D-B42756406C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D152F-B2F5-83CA-BEF0-7E25D0686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3D97E-3495-B4F8-CC32-36BA6F774ECA}"/>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640F6924-EFD4-5320-FB62-28FB36FDC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47111-300F-05E5-7E66-7ECEB670256A}"/>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4253507589"/>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D8351-ACE7-FB60-C25A-FCF07ECAD6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7ED710-C7C7-49F2-BEFA-3452F66BFE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B971A-AAA0-1EDA-3AA7-0F601C652FA0}"/>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98249A89-1F7F-BC17-0D39-75DD4E063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4B332-7CAA-F45E-728A-7AC1689FE12C}"/>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316395467"/>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6F73-6FFC-D20A-89C3-92F78EBF0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6ACA1-7EEE-D99E-4C7C-6C859800D4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1CEA9-F63D-E453-B0B5-B580DF3FA856}"/>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A9DB1EED-0AE4-8160-0773-F41CB9C68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72B25-AC5F-4B1E-BF0B-CD5711129B4E}"/>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2771976912"/>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6CDB-D6EE-65E1-16C5-227091F0F3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B6BA81-F71D-3DF1-3F40-B7123FF360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CCC36-5851-3E02-1065-DBBD005B3363}"/>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07302E77-548E-2A4A-9D92-48E6DCE4C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E9556-2D91-8A67-CE42-DCD59DBD9B2D}"/>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63825863"/>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7324-625B-8BAC-66A4-FDCC0FE22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FBD0DA-8D7C-57CB-E8ED-8EB6C2961C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932EE9-73B6-8695-0806-5B2C6C4F1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21D30-ACFA-42B3-3D61-6957E2AB62AF}"/>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6" name="Footer Placeholder 5">
            <a:extLst>
              <a:ext uri="{FF2B5EF4-FFF2-40B4-BE49-F238E27FC236}">
                <a16:creationId xmlns:a16="http://schemas.microsoft.com/office/drawing/2014/main" id="{F66CD260-A553-87B9-5204-FD713C6E9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90E2E-4C32-B81C-1BCD-D8045911D440}"/>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2440910753"/>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344-A9FC-539B-BAA4-5634472E80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B75EBA-75F1-B632-FEFA-521517410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F583C0-F3FB-AF14-CB7B-74A149FC4D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147F17-A006-E05E-F1CD-1EF8B2B9F8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BE2997-4C5F-B84F-CC87-32F6B4524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1E70C2-4074-BA1B-56CC-3D6F6D129B29}"/>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8" name="Footer Placeholder 7">
            <a:extLst>
              <a:ext uri="{FF2B5EF4-FFF2-40B4-BE49-F238E27FC236}">
                <a16:creationId xmlns:a16="http://schemas.microsoft.com/office/drawing/2014/main" id="{2861B279-C949-49F5-9A9B-2A3249DED7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CBF616-0974-B6C6-2CD0-DA6D5CE72E6E}"/>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2425131317"/>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DB02-FE40-FAA2-02DF-5F3820B362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5BCB6E-E464-D7D5-C630-6B7FE0A58936}"/>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4" name="Footer Placeholder 3">
            <a:extLst>
              <a:ext uri="{FF2B5EF4-FFF2-40B4-BE49-F238E27FC236}">
                <a16:creationId xmlns:a16="http://schemas.microsoft.com/office/drawing/2014/main" id="{BB0DF775-E7C0-DA62-B5F0-D453B45528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812B6C-047C-E087-CA7F-9B26503DB443}"/>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191210105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01F33-9151-D203-8FA5-EA2336A5014F}"/>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3" name="Footer Placeholder 2">
            <a:extLst>
              <a:ext uri="{FF2B5EF4-FFF2-40B4-BE49-F238E27FC236}">
                <a16:creationId xmlns:a16="http://schemas.microsoft.com/office/drawing/2014/main" id="{DC0D03D6-1F9E-B7F2-AF3C-D5CF61DEAF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9DE0F9-F904-A314-A437-69DEB7A92232}"/>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55437545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9B97-5B31-76EF-BD64-529C41CF7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8677C6-668A-6AFF-CCD5-AE49D4A6F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55AFE5-CFF3-E6A9-F293-C661B64D0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E1137-8BFE-07C6-788A-20E03D6A6030}"/>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6" name="Footer Placeholder 5">
            <a:extLst>
              <a:ext uri="{FF2B5EF4-FFF2-40B4-BE49-F238E27FC236}">
                <a16:creationId xmlns:a16="http://schemas.microsoft.com/office/drawing/2014/main" id="{9FA49F80-DF9A-6482-8130-7C7BBA76D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B7B6C-8935-3663-76E6-15F285045227}"/>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210256981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957D-0478-5461-08CE-DB3436C05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DB8B5-C5B5-D964-E9A3-A7D401797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448070-A903-4361-10D9-97AA54255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C9BDD-72F5-D457-0D3B-DB18FFD64C41}"/>
              </a:ext>
            </a:extLst>
          </p:cNvPr>
          <p:cNvSpPr>
            <a:spLocks noGrp="1"/>
          </p:cNvSpPr>
          <p:nvPr>
            <p:ph type="dt" sz="half" idx="10"/>
          </p:nvPr>
        </p:nvSpPr>
        <p:spPr/>
        <p:txBody>
          <a:bodyPr/>
          <a:lstStyle/>
          <a:p>
            <a:fld id="{D1B9402A-598E-DA45-94D2-8E3C487F0EC0}" type="datetimeFigureOut">
              <a:rPr lang="en-US" smtClean="0"/>
              <a:t>8/10/25</a:t>
            </a:fld>
            <a:endParaRPr lang="en-US"/>
          </a:p>
        </p:txBody>
      </p:sp>
      <p:sp>
        <p:nvSpPr>
          <p:cNvPr id="6" name="Footer Placeholder 5">
            <a:extLst>
              <a:ext uri="{FF2B5EF4-FFF2-40B4-BE49-F238E27FC236}">
                <a16:creationId xmlns:a16="http://schemas.microsoft.com/office/drawing/2014/main" id="{D0A5E70C-F0C6-7060-A1DA-0DA6A599D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3642F-06F9-01A9-4C1F-B74A56D50ED8}"/>
              </a:ext>
            </a:extLst>
          </p:cNvPr>
          <p:cNvSpPr>
            <a:spLocks noGrp="1"/>
          </p:cNvSpPr>
          <p:nvPr>
            <p:ph type="sldNum" sz="quarter" idx="12"/>
          </p:nvPr>
        </p:nvSpPr>
        <p:spPr/>
        <p:txBody>
          <a:bodyPr/>
          <a:lstStyle/>
          <a:p>
            <a:fld id="{382649C2-7249-4E40-B554-B36C144C9183}" type="slidenum">
              <a:rPr lang="en-US" smtClean="0"/>
              <a:t>‹#›</a:t>
            </a:fld>
            <a:endParaRPr lang="en-US"/>
          </a:p>
        </p:txBody>
      </p:sp>
    </p:spTree>
    <p:extLst>
      <p:ext uri="{BB962C8B-B14F-4D97-AF65-F5344CB8AC3E}">
        <p14:creationId xmlns:p14="http://schemas.microsoft.com/office/powerpoint/2010/main" val="2040886651"/>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15664F-8144-F369-9241-0DBEC18147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70C07E-D51F-FFAE-0B52-AF28587DBA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816A2-0258-23B0-CD8F-8C1AE262C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B9402A-598E-DA45-94D2-8E3C487F0EC0}" type="datetimeFigureOut">
              <a:rPr lang="en-US" smtClean="0"/>
              <a:t>8/10/25</a:t>
            </a:fld>
            <a:endParaRPr lang="en-US"/>
          </a:p>
        </p:txBody>
      </p:sp>
      <p:sp>
        <p:nvSpPr>
          <p:cNvPr id="5" name="Footer Placeholder 4">
            <a:extLst>
              <a:ext uri="{FF2B5EF4-FFF2-40B4-BE49-F238E27FC236}">
                <a16:creationId xmlns:a16="http://schemas.microsoft.com/office/drawing/2014/main" id="{8CB6243F-A4B6-532F-D963-F1DD493B6D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153D61-F18D-BDBB-467C-18529093B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2649C2-7249-4E40-B554-B36C144C9183}" type="slidenum">
              <a:rPr lang="en-US" smtClean="0"/>
              <a:t>‹#›</a:t>
            </a:fld>
            <a:endParaRPr lang="en-US"/>
          </a:p>
        </p:txBody>
      </p:sp>
    </p:spTree>
    <p:extLst>
      <p:ext uri="{BB962C8B-B14F-4D97-AF65-F5344CB8AC3E}">
        <p14:creationId xmlns:p14="http://schemas.microsoft.com/office/powerpoint/2010/main" val="1883458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github.com/Ayomidepounds5/wakflo-prediction-app" TargetMode="External"/><Relationship Id="rId5" Type="http://schemas.openxmlformats.org/officeDocument/2006/relationships/image" Target="../media/image25.png"/><Relationship Id="rId4" Type="http://schemas.openxmlformats.org/officeDocument/2006/relationships/hyperlink" Target="https://wakflo-prediction-app-wytgmk2v6nc7k768nzgqdd.streamlit.ap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DD0C8C-BB8A-3AB5-6BCF-7AC360796CCF}"/>
              </a:ext>
            </a:extLst>
          </p:cNvPr>
          <p:cNvSpPr/>
          <p:nvPr/>
        </p:nvSpPr>
        <p:spPr>
          <a:xfrm>
            <a:off x="0" y="0"/>
            <a:ext cx="121920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a:extLst>
              <a:ext uri="{FF2B5EF4-FFF2-40B4-BE49-F238E27FC236}">
                <a16:creationId xmlns:a16="http://schemas.microsoft.com/office/drawing/2014/main" id="{6DF30650-72DE-7C81-3C5D-A3B9357F5061}"/>
              </a:ext>
            </a:extLst>
          </p:cNvPr>
          <p:cNvSpPr/>
          <p:nvPr/>
        </p:nvSpPr>
        <p:spPr>
          <a:xfrm>
            <a:off x="11290300" y="5956300"/>
            <a:ext cx="901700" cy="901700"/>
          </a:xfrm>
          <a:prstGeom prst="round2Diag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B2C6F1D2-4D7D-429F-19F1-E3D138E535C5}"/>
              </a:ext>
            </a:extLst>
          </p:cNvPr>
          <p:cNvSpPr/>
          <p:nvPr/>
        </p:nvSpPr>
        <p:spPr>
          <a:xfrm flipH="1">
            <a:off x="11290300" y="5956300"/>
            <a:ext cx="901700" cy="901700"/>
          </a:xfrm>
          <a:prstGeom prst="rtTriangle">
            <a:avLst/>
          </a:prstGeom>
          <a:solidFill>
            <a:schemeClr val="bg1"/>
          </a:solidFill>
          <a:ln>
            <a:solidFill>
              <a:srgbClr val="498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1DD79-0759-C028-C52C-ED53051EA418}"/>
              </a:ext>
            </a:extLst>
          </p:cNvPr>
          <p:cNvSpPr>
            <a:spLocks noGrp="1"/>
          </p:cNvSpPr>
          <p:nvPr>
            <p:ph type="ctrTitle"/>
          </p:nvPr>
        </p:nvSpPr>
        <p:spPr>
          <a:xfrm>
            <a:off x="596900" y="2527299"/>
            <a:ext cx="10998200" cy="1414463"/>
          </a:xfrm>
        </p:spPr>
        <p:txBody>
          <a:bodyPr>
            <a:normAutofit/>
          </a:bodyPr>
          <a:lstStyle/>
          <a:p>
            <a:pPr algn="l"/>
            <a:r>
              <a:rPr lang="en-US" sz="4800" dirty="0">
                <a:solidFill>
                  <a:schemeClr val="bg1"/>
                </a:solidFill>
                <a:latin typeface=""/>
              </a:rPr>
              <a:t>Predicting Repeat Customer Behavior</a:t>
            </a:r>
          </a:p>
        </p:txBody>
      </p:sp>
      <p:sp>
        <p:nvSpPr>
          <p:cNvPr id="3" name="Subtitle 2">
            <a:extLst>
              <a:ext uri="{FF2B5EF4-FFF2-40B4-BE49-F238E27FC236}">
                <a16:creationId xmlns:a16="http://schemas.microsoft.com/office/drawing/2014/main" id="{B00D8CA2-BECA-2C6C-EC1C-6666D0C1294B}"/>
              </a:ext>
            </a:extLst>
          </p:cNvPr>
          <p:cNvSpPr>
            <a:spLocks noGrp="1"/>
          </p:cNvSpPr>
          <p:nvPr>
            <p:ph type="subTitle" idx="1"/>
          </p:nvPr>
        </p:nvSpPr>
        <p:spPr>
          <a:xfrm>
            <a:off x="622300" y="4237038"/>
            <a:ext cx="9144000" cy="728662"/>
          </a:xfrm>
        </p:spPr>
        <p:txBody>
          <a:bodyPr/>
          <a:lstStyle/>
          <a:p>
            <a:pPr algn="l"/>
            <a:r>
              <a:rPr lang="en-US" dirty="0">
                <a:solidFill>
                  <a:schemeClr val="bg1"/>
                </a:solidFill>
                <a:latin typeface=""/>
              </a:rPr>
              <a:t>Chidiebere Odurukwe</a:t>
            </a:r>
          </a:p>
        </p:txBody>
      </p:sp>
      <p:sp>
        <p:nvSpPr>
          <p:cNvPr id="8" name="Freeform 17">
            <a:extLst>
              <a:ext uri="{FF2B5EF4-FFF2-40B4-BE49-F238E27FC236}">
                <a16:creationId xmlns:a16="http://schemas.microsoft.com/office/drawing/2014/main" id="{9B854555-80F6-06A8-F02D-020BFD92470F}"/>
              </a:ext>
            </a:extLst>
          </p:cNvPr>
          <p:cNvSpPr/>
          <p:nvPr/>
        </p:nvSpPr>
        <p:spPr>
          <a:xfrm>
            <a:off x="11121679" y="272713"/>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9230555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68773-BFC4-7CB5-D024-102B5E28CE3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D5E1965-B4B2-1424-C91E-001352098E05}"/>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4799BE-9922-DFA1-7F34-4C4A9DA3488B}"/>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6A35E-69D0-E249-5B47-CA7592B81C05}"/>
              </a:ext>
            </a:extLst>
          </p:cNvPr>
          <p:cNvSpPr>
            <a:spLocks noGrp="1"/>
          </p:cNvSpPr>
          <p:nvPr>
            <p:ph type="title"/>
          </p:nvPr>
        </p:nvSpPr>
        <p:spPr>
          <a:xfrm>
            <a:off x="268224" y="787400"/>
            <a:ext cx="11728704" cy="903288"/>
          </a:xfrm>
        </p:spPr>
        <p:txBody>
          <a:bodyPr>
            <a:normAutofit fontScale="90000"/>
          </a:bodyPr>
          <a:lstStyle/>
          <a:p>
            <a:r>
              <a:rPr lang="en-US" dirty="0">
                <a:solidFill>
                  <a:schemeClr val="bg1"/>
                </a:solidFill>
                <a:latin typeface=""/>
              </a:rPr>
              <a:t>The Discoveries – Key Drivers of Customer Loyalty</a:t>
            </a:r>
          </a:p>
        </p:txBody>
      </p:sp>
      <p:sp>
        <p:nvSpPr>
          <p:cNvPr id="3" name="Content Placeholder 2">
            <a:extLst>
              <a:ext uri="{FF2B5EF4-FFF2-40B4-BE49-F238E27FC236}">
                <a16:creationId xmlns:a16="http://schemas.microsoft.com/office/drawing/2014/main" id="{C35CF596-0C75-02E4-24BD-1C98B7EB19FC}"/>
              </a:ext>
            </a:extLst>
          </p:cNvPr>
          <p:cNvSpPr>
            <a:spLocks noGrp="1"/>
          </p:cNvSpPr>
          <p:nvPr>
            <p:ph idx="1"/>
          </p:nvPr>
        </p:nvSpPr>
        <p:spPr>
          <a:xfrm>
            <a:off x="838200" y="2069465"/>
            <a:ext cx="9961844" cy="4351338"/>
          </a:xfrm>
        </p:spPr>
        <p:txBody>
          <a:bodyPr>
            <a:normAutofit/>
          </a:bodyPr>
          <a:lstStyle/>
          <a:p>
            <a:endParaRPr lang="en-US" dirty="0">
              <a:solidFill>
                <a:srgbClr val="656767"/>
              </a:solidFill>
            </a:endParaRPr>
          </a:p>
          <a:p>
            <a:r>
              <a:rPr lang="en-US" dirty="0">
                <a:solidFill>
                  <a:srgbClr val="656767"/>
                </a:solidFill>
              </a:rPr>
              <a:t>Past Behavior</a:t>
            </a:r>
            <a:br>
              <a:rPr lang="en-US" dirty="0">
                <a:solidFill>
                  <a:srgbClr val="656767"/>
                </a:solidFill>
              </a:rPr>
            </a:br>
            <a:endParaRPr lang="en-US" dirty="0">
              <a:solidFill>
                <a:srgbClr val="656767"/>
              </a:solidFill>
            </a:endParaRPr>
          </a:p>
          <a:p>
            <a:r>
              <a:rPr lang="en-US" dirty="0">
                <a:solidFill>
                  <a:srgbClr val="656767"/>
                </a:solidFill>
              </a:rPr>
              <a:t>Engagement</a:t>
            </a:r>
          </a:p>
          <a:p>
            <a:pPr marL="0" indent="0">
              <a:buNone/>
            </a:pPr>
            <a:endParaRPr lang="en-US" dirty="0">
              <a:solidFill>
                <a:srgbClr val="656767"/>
              </a:solidFill>
            </a:endParaRPr>
          </a:p>
          <a:p>
            <a:r>
              <a:rPr lang="en-US" dirty="0">
                <a:solidFill>
                  <a:srgbClr val="656767"/>
                </a:solidFill>
              </a:rPr>
              <a:t>Satisfaction</a:t>
            </a:r>
          </a:p>
          <a:p>
            <a:pPr marL="0" indent="0">
              <a:buNone/>
            </a:pPr>
            <a:endParaRPr lang="en-US" dirty="0">
              <a:solidFill>
                <a:srgbClr val="656767"/>
              </a:solidFill>
            </a:endParaRPr>
          </a:p>
          <a:p>
            <a:r>
              <a:rPr lang="en-US" dirty="0">
                <a:solidFill>
                  <a:srgbClr val="656767"/>
                </a:solidFill>
              </a:rPr>
              <a:t>Commitment</a:t>
            </a:r>
          </a:p>
        </p:txBody>
      </p:sp>
      <p:sp>
        <p:nvSpPr>
          <p:cNvPr id="7" name="Freeform 17">
            <a:extLst>
              <a:ext uri="{FF2B5EF4-FFF2-40B4-BE49-F238E27FC236}">
                <a16:creationId xmlns:a16="http://schemas.microsoft.com/office/drawing/2014/main" id="{492B7F1B-33DC-7E0A-D231-F83B91F4AE1C}"/>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416578675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5D041-8557-8D41-D252-DC4F0A920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7CA5B-16CF-213D-DD87-A2E00E9F537E}"/>
              </a:ext>
            </a:extLst>
          </p:cNvPr>
          <p:cNvSpPr>
            <a:spLocks noGrp="1"/>
          </p:cNvSpPr>
          <p:nvPr>
            <p:ph type="title"/>
          </p:nvPr>
        </p:nvSpPr>
        <p:spPr>
          <a:xfrm>
            <a:off x="838200" y="787400"/>
            <a:ext cx="10515600" cy="903288"/>
          </a:xfrm>
        </p:spPr>
        <p:txBody>
          <a:bodyPr>
            <a:normAutofit/>
          </a:bodyPr>
          <a:lstStyle/>
          <a:p>
            <a:r>
              <a:rPr lang="en-US" dirty="0">
                <a:solidFill>
                  <a:schemeClr val="bg1"/>
                </a:solidFill>
                <a:latin typeface=""/>
              </a:rPr>
              <a:t>The Discoveries</a:t>
            </a:r>
          </a:p>
        </p:txBody>
      </p:sp>
      <p:sp>
        <p:nvSpPr>
          <p:cNvPr id="8" name="Freeform 10">
            <a:extLst>
              <a:ext uri="{FF2B5EF4-FFF2-40B4-BE49-F238E27FC236}">
                <a16:creationId xmlns:a16="http://schemas.microsoft.com/office/drawing/2014/main" id="{E5D0B6D0-7666-13D0-74BA-B524C05F4638}"/>
              </a:ext>
            </a:extLst>
          </p:cNvPr>
          <p:cNvSpPr>
            <a:spLocks noChangeAspect="1"/>
          </p:cNvSpPr>
          <p:nvPr/>
        </p:nvSpPr>
        <p:spPr>
          <a:xfrm>
            <a:off x="0" y="329184"/>
            <a:ext cx="9777984" cy="6176963"/>
          </a:xfrm>
          <a:custGeom>
            <a:avLst/>
            <a:gdLst/>
            <a:ahLst/>
            <a:cxnLst/>
            <a:rect l="l" t="t" r="r" b="b"/>
            <a:pathLst>
              <a:path w="12671477" h="7602886">
                <a:moveTo>
                  <a:pt x="0" y="0"/>
                </a:moveTo>
                <a:lnTo>
                  <a:pt x="12671477" y="0"/>
                </a:lnTo>
                <a:lnTo>
                  <a:pt x="12671477" y="7602886"/>
                </a:lnTo>
                <a:lnTo>
                  <a:pt x="0" y="7602886"/>
                </a:lnTo>
                <a:lnTo>
                  <a:pt x="0" y="0"/>
                </a:lnTo>
                <a:close/>
              </a:path>
            </a:pathLst>
          </a:custGeom>
          <a:blipFill>
            <a:blip r:embed="rId3"/>
            <a:stretch>
              <a:fillRect/>
            </a:stretch>
          </a:blipFill>
        </p:spPr>
        <p:txBody>
          <a:bodyPr/>
          <a:lstStyle/>
          <a:p>
            <a:endParaRPr lang="en-US" dirty="0"/>
          </a:p>
        </p:txBody>
      </p:sp>
      <p:sp>
        <p:nvSpPr>
          <p:cNvPr id="9" name="Freeform 17">
            <a:extLst>
              <a:ext uri="{FF2B5EF4-FFF2-40B4-BE49-F238E27FC236}">
                <a16:creationId xmlns:a16="http://schemas.microsoft.com/office/drawing/2014/main" id="{35B5B9BF-69EB-95B8-3066-C658C2C5B784}"/>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stretch>
              <a:fillRect/>
            </a:stretch>
          </a:blipFill>
        </p:spPr>
        <p:txBody>
          <a:bodyPr/>
          <a:lstStyle/>
          <a:p>
            <a:pPr algn="r"/>
            <a:endParaRPr lang="en-US" dirty="0"/>
          </a:p>
        </p:txBody>
      </p:sp>
    </p:spTree>
    <p:extLst>
      <p:ext uri="{BB962C8B-B14F-4D97-AF65-F5344CB8AC3E}">
        <p14:creationId xmlns:p14="http://schemas.microsoft.com/office/powerpoint/2010/main" val="122811448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EDAA0-C132-7C09-68DD-D498E6FA8C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1628918-EA03-F275-C601-0C1B05E6FB89}"/>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4B4CE4-8561-2E18-A084-45763F23D9D3}"/>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8FAE1-49E0-F932-FFA6-D6EE8BA589D3}"/>
              </a:ext>
            </a:extLst>
          </p:cNvPr>
          <p:cNvSpPr>
            <a:spLocks noGrp="1"/>
          </p:cNvSpPr>
          <p:nvPr>
            <p:ph type="title"/>
          </p:nvPr>
        </p:nvSpPr>
        <p:spPr>
          <a:xfrm>
            <a:off x="838200" y="787400"/>
            <a:ext cx="10515600" cy="903288"/>
          </a:xfrm>
        </p:spPr>
        <p:txBody>
          <a:bodyPr>
            <a:normAutofit fontScale="90000"/>
          </a:bodyPr>
          <a:lstStyle/>
          <a:p>
            <a:r>
              <a:rPr lang="en-US" dirty="0">
                <a:solidFill>
                  <a:schemeClr val="bg1"/>
                </a:solidFill>
                <a:latin typeface=""/>
              </a:rPr>
              <a:t>Choosing The Right Tool – Accuracy &amp; Transparency</a:t>
            </a:r>
          </a:p>
        </p:txBody>
      </p:sp>
      <p:sp>
        <p:nvSpPr>
          <p:cNvPr id="7" name="Freeform 17">
            <a:extLst>
              <a:ext uri="{FF2B5EF4-FFF2-40B4-BE49-F238E27FC236}">
                <a16:creationId xmlns:a16="http://schemas.microsoft.com/office/drawing/2014/main" id="{6963A4AB-58ED-1DA6-AEEA-3E55163C00FC}"/>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grpSp>
        <p:nvGrpSpPr>
          <p:cNvPr id="8" name="Group 25">
            <a:extLst>
              <a:ext uri="{FF2B5EF4-FFF2-40B4-BE49-F238E27FC236}">
                <a16:creationId xmlns:a16="http://schemas.microsoft.com/office/drawing/2014/main" id="{A7B578C6-E442-9B7E-A1F1-C74A19E2B4DB}"/>
              </a:ext>
            </a:extLst>
          </p:cNvPr>
          <p:cNvGrpSpPr>
            <a:grpSpLocks noChangeAspect="1"/>
          </p:cNvGrpSpPr>
          <p:nvPr/>
        </p:nvGrpSpPr>
        <p:grpSpPr>
          <a:xfrm>
            <a:off x="321635" y="2312734"/>
            <a:ext cx="1092708" cy="1092708"/>
            <a:chOff x="0" y="0"/>
            <a:chExt cx="2244449" cy="2244449"/>
          </a:xfrm>
        </p:grpSpPr>
        <p:grpSp>
          <p:nvGrpSpPr>
            <p:cNvPr id="9" name="Group 26">
              <a:extLst>
                <a:ext uri="{FF2B5EF4-FFF2-40B4-BE49-F238E27FC236}">
                  <a16:creationId xmlns:a16="http://schemas.microsoft.com/office/drawing/2014/main" id="{0500D99E-64C6-00EC-F688-C8D12C622F4D}"/>
                </a:ext>
              </a:extLst>
            </p:cNvPr>
            <p:cNvGrpSpPr/>
            <p:nvPr/>
          </p:nvGrpSpPr>
          <p:grpSpPr>
            <a:xfrm>
              <a:off x="0" y="0"/>
              <a:ext cx="2244449" cy="2244449"/>
              <a:chOff x="0" y="0"/>
              <a:chExt cx="812800" cy="812800"/>
            </a:xfrm>
          </p:grpSpPr>
          <p:sp>
            <p:nvSpPr>
              <p:cNvPr id="11" name="Freeform 27">
                <a:extLst>
                  <a:ext uri="{FF2B5EF4-FFF2-40B4-BE49-F238E27FC236}">
                    <a16:creationId xmlns:a16="http://schemas.microsoft.com/office/drawing/2014/main" id="{20A29ACA-B509-B6DA-2D67-F4004AC89F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006B"/>
              </a:solidFill>
            </p:spPr>
            <p:txBody>
              <a:bodyPr/>
              <a:lstStyle/>
              <a:p>
                <a:endParaRPr lang="en-US"/>
              </a:p>
            </p:txBody>
          </p:sp>
          <p:sp>
            <p:nvSpPr>
              <p:cNvPr id="12" name="TextBox 28">
                <a:extLst>
                  <a:ext uri="{FF2B5EF4-FFF2-40B4-BE49-F238E27FC236}">
                    <a16:creationId xmlns:a16="http://schemas.microsoft.com/office/drawing/2014/main" id="{A546F648-08A3-03E8-35F2-9F9556EAB285}"/>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 name="Freeform 29">
              <a:extLst>
                <a:ext uri="{FF2B5EF4-FFF2-40B4-BE49-F238E27FC236}">
                  <a16:creationId xmlns:a16="http://schemas.microsoft.com/office/drawing/2014/main" id="{77374337-8BD6-05F3-65BE-A60870DA0FA6}"/>
                </a:ext>
              </a:extLst>
            </p:cNvPr>
            <p:cNvSpPr/>
            <p:nvPr/>
          </p:nvSpPr>
          <p:spPr>
            <a:xfrm>
              <a:off x="448020" y="368923"/>
              <a:ext cx="1348410" cy="1506603"/>
            </a:xfrm>
            <a:custGeom>
              <a:avLst/>
              <a:gdLst/>
              <a:ahLst/>
              <a:cxnLst/>
              <a:rect l="l" t="t" r="r" b="b"/>
              <a:pathLst>
                <a:path w="1348410" h="1506603">
                  <a:moveTo>
                    <a:pt x="0" y="0"/>
                  </a:moveTo>
                  <a:lnTo>
                    <a:pt x="1348409" y="0"/>
                  </a:lnTo>
                  <a:lnTo>
                    <a:pt x="1348409" y="1506603"/>
                  </a:lnTo>
                  <a:lnTo>
                    <a:pt x="0" y="150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3" name="TextBox 36">
            <a:extLst>
              <a:ext uri="{FF2B5EF4-FFF2-40B4-BE49-F238E27FC236}">
                <a16:creationId xmlns:a16="http://schemas.microsoft.com/office/drawing/2014/main" id="{F41902F1-446A-7442-560D-947EC305A91E}"/>
              </a:ext>
            </a:extLst>
          </p:cNvPr>
          <p:cNvSpPr txBox="1"/>
          <p:nvPr/>
        </p:nvSpPr>
        <p:spPr>
          <a:xfrm>
            <a:off x="1645920" y="2661598"/>
            <a:ext cx="10546080" cy="394980"/>
          </a:xfrm>
          <a:prstGeom prst="rect">
            <a:avLst/>
          </a:prstGeom>
        </p:spPr>
        <p:txBody>
          <a:bodyPr wrap="square" lIns="0" tIns="0" rIns="0" bIns="0" rtlCol="0" anchor="t">
            <a:spAutoFit/>
          </a:bodyPr>
          <a:lstStyle/>
          <a:p>
            <a:pPr>
              <a:lnSpc>
                <a:spcPts val="3499"/>
              </a:lnSpc>
              <a:spcBef>
                <a:spcPct val="0"/>
              </a:spcBef>
            </a:pPr>
            <a:r>
              <a:rPr lang="en-CA" sz="2000" dirty="0">
                <a:solidFill>
                  <a:srgbClr val="656767"/>
                </a:solidFill>
                <a:latin typeface=""/>
              </a:rPr>
              <a:t>Purchase History</a:t>
            </a:r>
          </a:p>
        </p:txBody>
      </p:sp>
      <p:grpSp>
        <p:nvGrpSpPr>
          <p:cNvPr id="16" name="Group 30">
            <a:extLst>
              <a:ext uri="{FF2B5EF4-FFF2-40B4-BE49-F238E27FC236}">
                <a16:creationId xmlns:a16="http://schemas.microsoft.com/office/drawing/2014/main" id="{60E78B41-9537-0AB5-0B7E-6B669E607B70}"/>
              </a:ext>
            </a:extLst>
          </p:cNvPr>
          <p:cNvGrpSpPr>
            <a:grpSpLocks noChangeAspect="1"/>
          </p:cNvGrpSpPr>
          <p:nvPr/>
        </p:nvGrpSpPr>
        <p:grpSpPr>
          <a:xfrm>
            <a:off x="289200" y="3749942"/>
            <a:ext cx="1098000" cy="1098000"/>
            <a:chOff x="0" y="0"/>
            <a:chExt cx="2297666" cy="2297666"/>
          </a:xfrm>
        </p:grpSpPr>
        <p:grpSp>
          <p:nvGrpSpPr>
            <p:cNvPr id="17" name="Group 31">
              <a:extLst>
                <a:ext uri="{FF2B5EF4-FFF2-40B4-BE49-F238E27FC236}">
                  <a16:creationId xmlns:a16="http://schemas.microsoft.com/office/drawing/2014/main" id="{B134B6F2-6C45-7CF2-41DF-6ACEC896F17C}"/>
                </a:ext>
              </a:extLst>
            </p:cNvPr>
            <p:cNvGrpSpPr/>
            <p:nvPr/>
          </p:nvGrpSpPr>
          <p:grpSpPr>
            <a:xfrm>
              <a:off x="0" y="0"/>
              <a:ext cx="2297666" cy="2297666"/>
              <a:chOff x="0" y="0"/>
              <a:chExt cx="812800" cy="812800"/>
            </a:xfrm>
          </p:grpSpPr>
          <p:sp>
            <p:nvSpPr>
              <p:cNvPr id="19" name="Freeform 32">
                <a:extLst>
                  <a:ext uri="{FF2B5EF4-FFF2-40B4-BE49-F238E27FC236}">
                    <a16:creationId xmlns:a16="http://schemas.microsoft.com/office/drawing/2014/main" id="{12413E35-BE68-56A1-1AAF-A39B97C92E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006B"/>
              </a:solidFill>
            </p:spPr>
            <p:txBody>
              <a:bodyPr/>
              <a:lstStyle/>
              <a:p>
                <a:endParaRPr lang="en-US"/>
              </a:p>
            </p:txBody>
          </p:sp>
          <p:sp>
            <p:nvSpPr>
              <p:cNvPr id="20" name="TextBox 33">
                <a:extLst>
                  <a:ext uri="{FF2B5EF4-FFF2-40B4-BE49-F238E27FC236}">
                    <a16:creationId xmlns:a16="http://schemas.microsoft.com/office/drawing/2014/main" id="{DB502537-997C-BAC4-5B30-7EC41F6C7420}"/>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8" name="Freeform 34">
              <a:extLst>
                <a:ext uri="{FF2B5EF4-FFF2-40B4-BE49-F238E27FC236}">
                  <a16:creationId xmlns:a16="http://schemas.microsoft.com/office/drawing/2014/main" id="{822E0EB1-9DA2-9DB9-736D-262FB96C860A}"/>
                </a:ext>
              </a:extLst>
            </p:cNvPr>
            <p:cNvSpPr/>
            <p:nvPr/>
          </p:nvSpPr>
          <p:spPr>
            <a:xfrm>
              <a:off x="291865" y="291865"/>
              <a:ext cx="1713937" cy="1713937"/>
            </a:xfrm>
            <a:custGeom>
              <a:avLst/>
              <a:gdLst/>
              <a:ahLst/>
              <a:cxnLst/>
              <a:rect l="l" t="t" r="r" b="b"/>
              <a:pathLst>
                <a:path w="1713937" h="1713937">
                  <a:moveTo>
                    <a:pt x="0" y="0"/>
                  </a:moveTo>
                  <a:lnTo>
                    <a:pt x="1713936" y="0"/>
                  </a:lnTo>
                  <a:lnTo>
                    <a:pt x="1713936" y="1713936"/>
                  </a:lnTo>
                  <a:lnTo>
                    <a:pt x="0" y="1713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1" name="TextBox 38">
            <a:extLst>
              <a:ext uri="{FF2B5EF4-FFF2-40B4-BE49-F238E27FC236}">
                <a16:creationId xmlns:a16="http://schemas.microsoft.com/office/drawing/2014/main" id="{33A50278-C3A1-8BE2-B66D-88BC805C7EE8}"/>
              </a:ext>
            </a:extLst>
          </p:cNvPr>
          <p:cNvSpPr txBox="1"/>
          <p:nvPr/>
        </p:nvSpPr>
        <p:spPr>
          <a:xfrm>
            <a:off x="1645920" y="3962459"/>
            <a:ext cx="10430227" cy="337272"/>
          </a:xfrm>
          <a:prstGeom prst="rect">
            <a:avLst/>
          </a:prstGeom>
        </p:spPr>
        <p:txBody>
          <a:bodyPr wrap="square" lIns="0" tIns="0" rIns="0" bIns="0" rtlCol="0" anchor="t">
            <a:spAutoFit/>
          </a:bodyPr>
          <a:lstStyle/>
          <a:p>
            <a:pPr>
              <a:lnSpc>
                <a:spcPts val="2874"/>
              </a:lnSpc>
            </a:pPr>
            <a:r>
              <a:rPr lang="en-CA" sz="2000" dirty="0">
                <a:solidFill>
                  <a:srgbClr val="656767"/>
                </a:solidFill>
                <a:latin typeface=""/>
              </a:rPr>
              <a:t>Engagement Rates</a:t>
            </a:r>
          </a:p>
        </p:txBody>
      </p:sp>
      <p:grpSp>
        <p:nvGrpSpPr>
          <p:cNvPr id="22" name="Group 2">
            <a:extLst>
              <a:ext uri="{FF2B5EF4-FFF2-40B4-BE49-F238E27FC236}">
                <a16:creationId xmlns:a16="http://schemas.microsoft.com/office/drawing/2014/main" id="{D9EEDB81-A000-4939-ACB5-FC95984B0D2C}"/>
              </a:ext>
            </a:extLst>
          </p:cNvPr>
          <p:cNvGrpSpPr>
            <a:grpSpLocks noChangeAspect="1"/>
          </p:cNvGrpSpPr>
          <p:nvPr/>
        </p:nvGrpSpPr>
        <p:grpSpPr>
          <a:xfrm>
            <a:off x="316343" y="5228383"/>
            <a:ext cx="1098000" cy="1098000"/>
            <a:chOff x="0" y="0"/>
            <a:chExt cx="2244449" cy="2244449"/>
          </a:xfrm>
        </p:grpSpPr>
        <p:grpSp>
          <p:nvGrpSpPr>
            <p:cNvPr id="23" name="Group 3">
              <a:extLst>
                <a:ext uri="{FF2B5EF4-FFF2-40B4-BE49-F238E27FC236}">
                  <a16:creationId xmlns:a16="http://schemas.microsoft.com/office/drawing/2014/main" id="{93F89A66-9246-84A5-8980-218CE45B9C71}"/>
                </a:ext>
              </a:extLst>
            </p:cNvPr>
            <p:cNvGrpSpPr/>
            <p:nvPr/>
          </p:nvGrpSpPr>
          <p:grpSpPr>
            <a:xfrm>
              <a:off x="0" y="0"/>
              <a:ext cx="2244449" cy="2244449"/>
              <a:chOff x="0" y="0"/>
              <a:chExt cx="812800" cy="812800"/>
            </a:xfrm>
          </p:grpSpPr>
          <p:sp>
            <p:nvSpPr>
              <p:cNvPr id="25" name="Freeform 4">
                <a:extLst>
                  <a:ext uri="{FF2B5EF4-FFF2-40B4-BE49-F238E27FC236}">
                    <a16:creationId xmlns:a16="http://schemas.microsoft.com/office/drawing/2014/main" id="{9362DAB1-C688-695E-C896-BEBEF801EE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006B"/>
              </a:solidFill>
            </p:spPr>
            <p:txBody>
              <a:bodyPr/>
              <a:lstStyle/>
              <a:p>
                <a:endParaRPr lang="en-US"/>
              </a:p>
            </p:txBody>
          </p:sp>
          <p:sp>
            <p:nvSpPr>
              <p:cNvPr id="26" name="TextBox 5">
                <a:extLst>
                  <a:ext uri="{FF2B5EF4-FFF2-40B4-BE49-F238E27FC236}">
                    <a16:creationId xmlns:a16="http://schemas.microsoft.com/office/drawing/2014/main" id="{8925806C-DD54-7BC9-1693-078908DA896F}"/>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4" name="Freeform 6">
              <a:extLst>
                <a:ext uri="{FF2B5EF4-FFF2-40B4-BE49-F238E27FC236}">
                  <a16:creationId xmlns:a16="http://schemas.microsoft.com/office/drawing/2014/main" id="{F7A55BB5-3768-1167-C7CB-751139CB5670}"/>
                </a:ext>
              </a:extLst>
            </p:cNvPr>
            <p:cNvSpPr/>
            <p:nvPr/>
          </p:nvSpPr>
          <p:spPr>
            <a:xfrm>
              <a:off x="266868" y="266868"/>
              <a:ext cx="1710713" cy="1710713"/>
            </a:xfrm>
            <a:custGeom>
              <a:avLst/>
              <a:gdLst/>
              <a:ahLst/>
              <a:cxnLst/>
              <a:rect l="l" t="t" r="r" b="b"/>
              <a:pathLst>
                <a:path w="1710713" h="1710713">
                  <a:moveTo>
                    <a:pt x="0" y="0"/>
                  </a:moveTo>
                  <a:lnTo>
                    <a:pt x="1710713" y="0"/>
                  </a:lnTo>
                  <a:lnTo>
                    <a:pt x="1710713" y="1710713"/>
                  </a:lnTo>
                  <a:lnTo>
                    <a:pt x="0" y="17107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27" name="TextBox 37">
            <a:extLst>
              <a:ext uri="{FF2B5EF4-FFF2-40B4-BE49-F238E27FC236}">
                <a16:creationId xmlns:a16="http://schemas.microsoft.com/office/drawing/2014/main" id="{AEB4937F-8733-F9AD-7CAC-1971C39298E8}"/>
              </a:ext>
            </a:extLst>
          </p:cNvPr>
          <p:cNvSpPr txBox="1"/>
          <p:nvPr/>
        </p:nvSpPr>
        <p:spPr>
          <a:xfrm>
            <a:off x="1645920" y="5405486"/>
            <a:ext cx="9988180" cy="349968"/>
          </a:xfrm>
          <a:prstGeom prst="rect">
            <a:avLst/>
          </a:prstGeom>
        </p:spPr>
        <p:txBody>
          <a:bodyPr wrap="square" lIns="0" tIns="0" rIns="0" bIns="0" rtlCol="0" anchor="t">
            <a:spAutoFit/>
          </a:bodyPr>
          <a:lstStyle/>
          <a:p>
            <a:pPr>
              <a:lnSpc>
                <a:spcPts val="2874"/>
              </a:lnSpc>
            </a:pPr>
            <a:r>
              <a:rPr lang="en-CA" sz="2000" dirty="0">
                <a:solidFill>
                  <a:srgbClr val="656767"/>
                </a:solidFill>
              </a:rPr>
              <a:t>Satisfaction Scores– CLV</a:t>
            </a:r>
          </a:p>
        </p:txBody>
      </p:sp>
    </p:spTree>
    <p:extLst>
      <p:ext uri="{BB962C8B-B14F-4D97-AF65-F5344CB8AC3E}">
        <p14:creationId xmlns:p14="http://schemas.microsoft.com/office/powerpoint/2010/main" val="225615747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4D01E-7C74-CD8E-E9F3-0205B4CAC6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DA2DD33-AB10-0835-DAFE-BEA5AA202D5E}"/>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D694FA-B99E-FDCB-AF4B-A74A84F70A15}"/>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8D6A6-6563-9B16-366C-7ED8DD046454}"/>
              </a:ext>
            </a:extLst>
          </p:cNvPr>
          <p:cNvSpPr>
            <a:spLocks noGrp="1"/>
          </p:cNvSpPr>
          <p:nvPr>
            <p:ph type="title"/>
          </p:nvPr>
        </p:nvSpPr>
        <p:spPr>
          <a:xfrm>
            <a:off x="838200" y="787400"/>
            <a:ext cx="10515600" cy="903288"/>
          </a:xfrm>
        </p:spPr>
        <p:txBody>
          <a:bodyPr>
            <a:normAutofit fontScale="90000"/>
          </a:bodyPr>
          <a:lstStyle/>
          <a:p>
            <a:r>
              <a:rPr lang="en-US" dirty="0">
                <a:solidFill>
                  <a:schemeClr val="bg1"/>
                </a:solidFill>
                <a:latin typeface=""/>
              </a:rPr>
              <a:t>Choosing The Right Tool – Accuracy &amp; Transparency</a:t>
            </a:r>
          </a:p>
        </p:txBody>
      </p:sp>
      <p:sp>
        <p:nvSpPr>
          <p:cNvPr id="7" name="Freeform 17">
            <a:extLst>
              <a:ext uri="{FF2B5EF4-FFF2-40B4-BE49-F238E27FC236}">
                <a16:creationId xmlns:a16="http://schemas.microsoft.com/office/drawing/2014/main" id="{8DC9683A-5E7C-B140-FB06-BB234D8A109E}"/>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grpSp>
        <p:nvGrpSpPr>
          <p:cNvPr id="28" name="Group 7">
            <a:extLst>
              <a:ext uri="{FF2B5EF4-FFF2-40B4-BE49-F238E27FC236}">
                <a16:creationId xmlns:a16="http://schemas.microsoft.com/office/drawing/2014/main" id="{59DD8835-2E0F-40D5-8830-63480F18CC23}"/>
              </a:ext>
            </a:extLst>
          </p:cNvPr>
          <p:cNvGrpSpPr>
            <a:grpSpLocks noChangeAspect="1"/>
          </p:cNvGrpSpPr>
          <p:nvPr/>
        </p:nvGrpSpPr>
        <p:grpSpPr>
          <a:xfrm>
            <a:off x="317500" y="3530528"/>
            <a:ext cx="1098000" cy="1098000"/>
            <a:chOff x="0" y="0"/>
            <a:chExt cx="2297666" cy="2297666"/>
          </a:xfrm>
        </p:grpSpPr>
        <p:grpSp>
          <p:nvGrpSpPr>
            <p:cNvPr id="29" name="Group 8">
              <a:extLst>
                <a:ext uri="{FF2B5EF4-FFF2-40B4-BE49-F238E27FC236}">
                  <a16:creationId xmlns:a16="http://schemas.microsoft.com/office/drawing/2014/main" id="{0C50DBEF-B411-1838-75B2-2DBB0C0E6496}"/>
                </a:ext>
              </a:extLst>
            </p:cNvPr>
            <p:cNvGrpSpPr/>
            <p:nvPr/>
          </p:nvGrpSpPr>
          <p:grpSpPr>
            <a:xfrm>
              <a:off x="0" y="0"/>
              <a:ext cx="2297666" cy="2297666"/>
              <a:chOff x="0" y="0"/>
              <a:chExt cx="812800" cy="812800"/>
            </a:xfrm>
          </p:grpSpPr>
          <p:sp>
            <p:nvSpPr>
              <p:cNvPr id="31" name="Freeform 9">
                <a:extLst>
                  <a:ext uri="{FF2B5EF4-FFF2-40B4-BE49-F238E27FC236}">
                    <a16:creationId xmlns:a16="http://schemas.microsoft.com/office/drawing/2014/main" id="{08038C5A-EAFB-898E-92E6-8C52ED5954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006B"/>
              </a:solidFill>
            </p:spPr>
            <p:txBody>
              <a:bodyPr/>
              <a:lstStyle/>
              <a:p>
                <a:endParaRPr lang="en-US" dirty="0"/>
              </a:p>
            </p:txBody>
          </p:sp>
          <p:sp>
            <p:nvSpPr>
              <p:cNvPr id="32" name="TextBox 10">
                <a:extLst>
                  <a:ext uri="{FF2B5EF4-FFF2-40B4-BE49-F238E27FC236}">
                    <a16:creationId xmlns:a16="http://schemas.microsoft.com/office/drawing/2014/main" id="{E24D08FA-82F4-3BBC-F891-C52BF2C58692}"/>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0" name="Freeform 11">
              <a:extLst>
                <a:ext uri="{FF2B5EF4-FFF2-40B4-BE49-F238E27FC236}">
                  <a16:creationId xmlns:a16="http://schemas.microsoft.com/office/drawing/2014/main" id="{8F5FD62A-A421-F837-6124-5E056B9BFFFE}"/>
                </a:ext>
              </a:extLst>
            </p:cNvPr>
            <p:cNvSpPr/>
            <p:nvPr/>
          </p:nvSpPr>
          <p:spPr>
            <a:xfrm>
              <a:off x="219968" y="331135"/>
              <a:ext cx="1756129" cy="1635395"/>
            </a:xfrm>
            <a:custGeom>
              <a:avLst/>
              <a:gdLst/>
              <a:ahLst/>
              <a:cxnLst/>
              <a:rect l="l" t="t" r="r" b="b"/>
              <a:pathLst>
                <a:path w="1756129" h="1635395">
                  <a:moveTo>
                    <a:pt x="0" y="0"/>
                  </a:moveTo>
                  <a:lnTo>
                    <a:pt x="1756129" y="0"/>
                  </a:lnTo>
                  <a:lnTo>
                    <a:pt x="1756129" y="1635396"/>
                  </a:lnTo>
                  <a:lnTo>
                    <a:pt x="0" y="16353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33" name="TextBox 39">
            <a:extLst>
              <a:ext uri="{FF2B5EF4-FFF2-40B4-BE49-F238E27FC236}">
                <a16:creationId xmlns:a16="http://schemas.microsoft.com/office/drawing/2014/main" id="{1C7FCAF6-A626-A0C3-B03B-F5D1CF83A7B8}"/>
              </a:ext>
            </a:extLst>
          </p:cNvPr>
          <p:cNvSpPr txBox="1"/>
          <p:nvPr/>
        </p:nvSpPr>
        <p:spPr>
          <a:xfrm>
            <a:off x="1647077" y="3553837"/>
            <a:ext cx="9154124" cy="874278"/>
          </a:xfrm>
          <a:prstGeom prst="rect">
            <a:avLst/>
          </a:prstGeom>
        </p:spPr>
        <p:txBody>
          <a:bodyPr wrap="square" lIns="0" tIns="0" rIns="0" bIns="0" rtlCol="0" anchor="t">
            <a:spAutoFit/>
          </a:bodyPr>
          <a:lstStyle/>
          <a:p>
            <a:pPr>
              <a:lnSpc>
                <a:spcPts val="3499"/>
              </a:lnSpc>
              <a:spcBef>
                <a:spcPct val="0"/>
              </a:spcBef>
            </a:pPr>
            <a:r>
              <a:rPr lang="en-CA" sz="2000" dirty="0">
                <a:solidFill>
                  <a:srgbClr val="656767"/>
                </a:solidFill>
                <a:latin typeface=""/>
              </a:rPr>
              <a:t>Why It Works: Focus on variables you can influence for higher ROI; validated with 99% accuracy on unseen data, ensuring trustworthy business decisions.</a:t>
            </a:r>
          </a:p>
        </p:txBody>
      </p:sp>
    </p:spTree>
    <p:extLst>
      <p:ext uri="{BB962C8B-B14F-4D97-AF65-F5344CB8AC3E}">
        <p14:creationId xmlns:p14="http://schemas.microsoft.com/office/powerpoint/2010/main" val="146366541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E030-D5DC-732F-6F0C-601F6790A6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40F804C-C764-4A51-07F3-FA80D8DB64CD}"/>
              </a:ext>
            </a:extLst>
          </p:cNvPr>
          <p:cNvSpPr/>
          <p:nvPr/>
        </p:nvSpPr>
        <p:spPr>
          <a:xfrm>
            <a:off x="0" y="0"/>
            <a:ext cx="121920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92973-AE51-80C7-9C85-629FAEF366C1}"/>
              </a:ext>
            </a:extLst>
          </p:cNvPr>
          <p:cNvSpPr>
            <a:spLocks noGrp="1"/>
          </p:cNvSpPr>
          <p:nvPr>
            <p:ph type="ctrTitle"/>
          </p:nvPr>
        </p:nvSpPr>
        <p:spPr>
          <a:xfrm>
            <a:off x="596900" y="2527299"/>
            <a:ext cx="10998200" cy="1414463"/>
          </a:xfrm>
        </p:spPr>
        <p:txBody>
          <a:bodyPr>
            <a:normAutofit/>
          </a:bodyPr>
          <a:lstStyle/>
          <a:p>
            <a:pPr algn="l"/>
            <a:r>
              <a:rPr lang="en-US" sz="4800" dirty="0">
                <a:solidFill>
                  <a:schemeClr val="bg1"/>
                </a:solidFill>
                <a:latin typeface=""/>
              </a:rPr>
              <a:t>Wakflo Prediction Tool – Scenario 1</a:t>
            </a:r>
          </a:p>
        </p:txBody>
      </p:sp>
      <p:sp>
        <p:nvSpPr>
          <p:cNvPr id="10" name="Freeform 17">
            <a:extLst>
              <a:ext uri="{FF2B5EF4-FFF2-40B4-BE49-F238E27FC236}">
                <a16:creationId xmlns:a16="http://schemas.microsoft.com/office/drawing/2014/main" id="{53C89B40-6064-7E68-A3C3-40D63D7B9526}"/>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29246925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5F808599-59E3-2B04-4CB0-F949996872A5}"/>
              </a:ext>
            </a:extLst>
          </p:cNvPr>
          <p:cNvSpPr>
            <a:spLocks noChangeAspect="1"/>
          </p:cNvSpPr>
          <p:nvPr/>
        </p:nvSpPr>
        <p:spPr>
          <a:xfrm>
            <a:off x="1582898" y="0"/>
            <a:ext cx="4882466" cy="6877375"/>
          </a:xfrm>
          <a:custGeom>
            <a:avLst/>
            <a:gdLst/>
            <a:ahLst/>
            <a:cxnLst/>
            <a:rect l="l" t="t" r="r" b="b"/>
            <a:pathLst>
              <a:path w="8000908" h="8550525">
                <a:moveTo>
                  <a:pt x="0" y="0"/>
                </a:moveTo>
                <a:lnTo>
                  <a:pt x="8000908" y="0"/>
                </a:lnTo>
                <a:lnTo>
                  <a:pt x="8000908" y="8550525"/>
                </a:lnTo>
                <a:lnTo>
                  <a:pt x="0" y="8550525"/>
                </a:lnTo>
                <a:lnTo>
                  <a:pt x="0" y="0"/>
                </a:lnTo>
                <a:close/>
              </a:path>
            </a:pathLst>
          </a:custGeom>
          <a:blipFill>
            <a:blip r:embed="rId3"/>
            <a:stretch>
              <a:fillRect l="-60641" r="-64732"/>
            </a:stretch>
          </a:blipFill>
        </p:spPr>
        <p:txBody>
          <a:bodyPr/>
          <a:lstStyle/>
          <a:p>
            <a:endParaRPr lang="en-US"/>
          </a:p>
        </p:txBody>
      </p:sp>
      <p:sp>
        <p:nvSpPr>
          <p:cNvPr id="5" name="Freeform 5">
            <a:extLst>
              <a:ext uri="{FF2B5EF4-FFF2-40B4-BE49-F238E27FC236}">
                <a16:creationId xmlns:a16="http://schemas.microsoft.com/office/drawing/2014/main" id="{C48DA2B1-DC89-B558-1440-08FEE8C1DC9A}"/>
              </a:ext>
            </a:extLst>
          </p:cNvPr>
          <p:cNvSpPr>
            <a:spLocks noChangeAspect="1"/>
          </p:cNvSpPr>
          <p:nvPr/>
        </p:nvSpPr>
        <p:spPr>
          <a:xfrm>
            <a:off x="6509608" y="1"/>
            <a:ext cx="5682392" cy="6877374"/>
          </a:xfrm>
          <a:custGeom>
            <a:avLst/>
            <a:gdLst/>
            <a:ahLst/>
            <a:cxnLst/>
            <a:rect l="l" t="t" r="r" b="b"/>
            <a:pathLst>
              <a:path w="8196083" h="8550525">
                <a:moveTo>
                  <a:pt x="0" y="0"/>
                </a:moveTo>
                <a:lnTo>
                  <a:pt x="8196082" y="0"/>
                </a:lnTo>
                <a:lnTo>
                  <a:pt x="8196082" y="8550525"/>
                </a:lnTo>
                <a:lnTo>
                  <a:pt x="0" y="8550525"/>
                </a:lnTo>
                <a:lnTo>
                  <a:pt x="0" y="0"/>
                </a:lnTo>
                <a:close/>
              </a:path>
            </a:pathLst>
          </a:custGeom>
          <a:blipFill>
            <a:blip r:embed="rId4"/>
            <a:stretch>
              <a:fillRect l="-51292" r="-45446"/>
            </a:stretch>
          </a:blipFill>
        </p:spPr>
        <p:txBody>
          <a:bodyPr/>
          <a:lstStyle/>
          <a:p>
            <a:endParaRPr lang="en-US"/>
          </a:p>
        </p:txBody>
      </p:sp>
      <p:sp>
        <p:nvSpPr>
          <p:cNvPr id="6" name="Rectangle 5">
            <a:extLst>
              <a:ext uri="{FF2B5EF4-FFF2-40B4-BE49-F238E27FC236}">
                <a16:creationId xmlns:a16="http://schemas.microsoft.com/office/drawing/2014/main" id="{53766DCA-0AFB-3DC9-217F-FAA4A8A2BA2F}"/>
              </a:ext>
            </a:extLst>
          </p:cNvPr>
          <p:cNvSpPr/>
          <p:nvPr/>
        </p:nvSpPr>
        <p:spPr>
          <a:xfrm>
            <a:off x="0" y="0"/>
            <a:ext cx="1587261"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3A3E73-4AA3-5424-6FDF-3A8E8CEF3936}"/>
              </a:ext>
            </a:extLst>
          </p:cNvPr>
          <p:cNvSpPr txBox="1"/>
          <p:nvPr/>
        </p:nvSpPr>
        <p:spPr>
          <a:xfrm rot="-5400000">
            <a:off x="-2799888" y="2997367"/>
            <a:ext cx="6877376" cy="843885"/>
          </a:xfrm>
          <a:prstGeom prst="rect">
            <a:avLst/>
          </a:prstGeom>
        </p:spPr>
        <p:txBody>
          <a:bodyPr wrap="square" lIns="0" tIns="0" rIns="0" bIns="0" rtlCol="0" anchor="t">
            <a:spAutoFit/>
          </a:bodyPr>
          <a:lstStyle/>
          <a:p>
            <a:pPr algn="ctr">
              <a:lnSpc>
                <a:spcPts val="3498"/>
              </a:lnSpc>
              <a:spcBef>
                <a:spcPct val="0"/>
              </a:spcBef>
            </a:pPr>
            <a:r>
              <a:rPr lang="en-US" sz="2000" dirty="0">
                <a:solidFill>
                  <a:schemeClr val="bg1"/>
                </a:solidFill>
                <a:latin typeface=""/>
                <a:ea typeface="Poppins Bold"/>
                <a:cs typeface="Poppins Bold"/>
                <a:sym typeface="Poppins Bold"/>
              </a:rPr>
              <a:t>High-Potential New Customer → Engage with premium membership offer.</a:t>
            </a:r>
          </a:p>
        </p:txBody>
      </p:sp>
    </p:spTree>
    <p:extLst>
      <p:ext uri="{BB962C8B-B14F-4D97-AF65-F5344CB8AC3E}">
        <p14:creationId xmlns:p14="http://schemas.microsoft.com/office/powerpoint/2010/main" val="214409747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6D41-CEA0-AA01-EEAE-8DFC682F9ED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B7C62-5ED0-2F03-D275-608CDBAF08A1}"/>
              </a:ext>
            </a:extLst>
          </p:cNvPr>
          <p:cNvSpPr/>
          <p:nvPr/>
        </p:nvSpPr>
        <p:spPr>
          <a:xfrm>
            <a:off x="0" y="0"/>
            <a:ext cx="1587261"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9900FB-D127-D9AA-8629-B6E70DD81758}"/>
              </a:ext>
            </a:extLst>
          </p:cNvPr>
          <p:cNvSpPr txBox="1"/>
          <p:nvPr/>
        </p:nvSpPr>
        <p:spPr>
          <a:xfrm rot="-5400000">
            <a:off x="-2799888" y="2997367"/>
            <a:ext cx="6877376" cy="843885"/>
          </a:xfrm>
          <a:prstGeom prst="rect">
            <a:avLst/>
          </a:prstGeom>
        </p:spPr>
        <p:txBody>
          <a:bodyPr wrap="square" lIns="0" tIns="0" rIns="0" bIns="0" rtlCol="0" anchor="t">
            <a:spAutoFit/>
          </a:bodyPr>
          <a:lstStyle/>
          <a:p>
            <a:pPr algn="ctr">
              <a:lnSpc>
                <a:spcPts val="3498"/>
              </a:lnSpc>
              <a:spcBef>
                <a:spcPct val="0"/>
              </a:spcBef>
            </a:pPr>
            <a:r>
              <a:rPr lang="en-US" sz="2000" dirty="0">
                <a:solidFill>
                  <a:schemeClr val="bg1"/>
                </a:solidFill>
                <a:latin typeface=""/>
                <a:ea typeface="Poppins Bold"/>
                <a:cs typeface="Poppins Bold"/>
                <a:sym typeface="Poppins Bold"/>
              </a:rPr>
              <a:t>High-Potential New Customer → Engage with premium membership offer.</a:t>
            </a:r>
          </a:p>
        </p:txBody>
      </p:sp>
      <p:sp>
        <p:nvSpPr>
          <p:cNvPr id="3" name="Freeform 3">
            <a:extLst>
              <a:ext uri="{FF2B5EF4-FFF2-40B4-BE49-F238E27FC236}">
                <a16:creationId xmlns:a16="http://schemas.microsoft.com/office/drawing/2014/main" id="{BDD064E0-10D4-C4F5-2C7D-A5CD28A5E669}"/>
              </a:ext>
            </a:extLst>
          </p:cNvPr>
          <p:cNvSpPr>
            <a:spLocks noChangeAspect="1"/>
          </p:cNvSpPr>
          <p:nvPr/>
        </p:nvSpPr>
        <p:spPr>
          <a:xfrm>
            <a:off x="1587262" y="0"/>
            <a:ext cx="5296618" cy="6860476"/>
          </a:xfrm>
          <a:custGeom>
            <a:avLst/>
            <a:gdLst/>
            <a:ahLst/>
            <a:cxnLst/>
            <a:rect l="l" t="t" r="r" b="b"/>
            <a:pathLst>
              <a:path w="8018547" h="8594404">
                <a:moveTo>
                  <a:pt x="0" y="0"/>
                </a:moveTo>
                <a:lnTo>
                  <a:pt x="8018547" y="0"/>
                </a:lnTo>
                <a:lnTo>
                  <a:pt x="8018547" y="8594404"/>
                </a:lnTo>
                <a:lnTo>
                  <a:pt x="0" y="8594404"/>
                </a:lnTo>
                <a:lnTo>
                  <a:pt x="0" y="0"/>
                </a:lnTo>
                <a:close/>
              </a:path>
            </a:pathLst>
          </a:custGeom>
          <a:blipFill>
            <a:blip r:embed="rId2"/>
            <a:stretch>
              <a:fillRect l="-51811" r="-55429"/>
            </a:stretch>
          </a:blipFill>
        </p:spPr>
        <p:txBody>
          <a:bodyPr/>
          <a:lstStyle/>
          <a:p>
            <a:endParaRPr lang="en-US"/>
          </a:p>
        </p:txBody>
      </p:sp>
      <p:sp>
        <p:nvSpPr>
          <p:cNvPr id="8" name="Freeform 4">
            <a:extLst>
              <a:ext uri="{FF2B5EF4-FFF2-40B4-BE49-F238E27FC236}">
                <a16:creationId xmlns:a16="http://schemas.microsoft.com/office/drawing/2014/main" id="{C59A2151-003D-1EBD-BD56-52640CAD1DEF}"/>
              </a:ext>
            </a:extLst>
          </p:cNvPr>
          <p:cNvSpPr>
            <a:spLocks noChangeAspect="1"/>
          </p:cNvSpPr>
          <p:nvPr/>
        </p:nvSpPr>
        <p:spPr>
          <a:xfrm>
            <a:off x="6919804" y="0"/>
            <a:ext cx="5296618" cy="6858000"/>
          </a:xfrm>
          <a:custGeom>
            <a:avLst/>
            <a:gdLst/>
            <a:ahLst/>
            <a:cxnLst/>
            <a:rect l="l" t="t" r="r" b="b"/>
            <a:pathLst>
              <a:path w="8302849" h="8594404">
                <a:moveTo>
                  <a:pt x="0" y="0"/>
                </a:moveTo>
                <a:lnTo>
                  <a:pt x="8302849" y="0"/>
                </a:lnTo>
                <a:lnTo>
                  <a:pt x="8302849" y="8594404"/>
                </a:lnTo>
                <a:lnTo>
                  <a:pt x="0" y="8594404"/>
                </a:lnTo>
                <a:lnTo>
                  <a:pt x="0" y="0"/>
                </a:lnTo>
                <a:close/>
              </a:path>
            </a:pathLst>
          </a:custGeom>
          <a:blipFill>
            <a:blip r:embed="rId3"/>
            <a:stretch>
              <a:fillRect l="-58314" r="-55315"/>
            </a:stretch>
          </a:blipFill>
        </p:spPr>
        <p:txBody>
          <a:bodyPr/>
          <a:lstStyle/>
          <a:p>
            <a:endParaRPr lang="en-US"/>
          </a:p>
        </p:txBody>
      </p:sp>
    </p:spTree>
    <p:extLst>
      <p:ext uri="{BB962C8B-B14F-4D97-AF65-F5344CB8AC3E}">
        <p14:creationId xmlns:p14="http://schemas.microsoft.com/office/powerpoint/2010/main" val="290019021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2E177-0135-9143-F2A8-645901B9AAF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8ACC02-1BEB-E2BD-9F6A-893E21B81312}"/>
              </a:ext>
            </a:extLst>
          </p:cNvPr>
          <p:cNvSpPr/>
          <p:nvPr/>
        </p:nvSpPr>
        <p:spPr>
          <a:xfrm>
            <a:off x="0" y="0"/>
            <a:ext cx="121920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F9F76-D7AB-0F4E-7F4D-C186F5EA8390}"/>
              </a:ext>
            </a:extLst>
          </p:cNvPr>
          <p:cNvSpPr>
            <a:spLocks noGrp="1"/>
          </p:cNvSpPr>
          <p:nvPr>
            <p:ph type="ctrTitle"/>
          </p:nvPr>
        </p:nvSpPr>
        <p:spPr>
          <a:xfrm>
            <a:off x="596900" y="2527299"/>
            <a:ext cx="10998200" cy="1414463"/>
          </a:xfrm>
        </p:spPr>
        <p:txBody>
          <a:bodyPr>
            <a:normAutofit/>
          </a:bodyPr>
          <a:lstStyle/>
          <a:p>
            <a:pPr algn="l"/>
            <a:r>
              <a:rPr lang="en-US" sz="4800" dirty="0">
                <a:solidFill>
                  <a:schemeClr val="bg1"/>
                </a:solidFill>
                <a:latin typeface=""/>
              </a:rPr>
              <a:t>Wakflo Prediction Tool – Scenario 2</a:t>
            </a:r>
          </a:p>
        </p:txBody>
      </p:sp>
      <p:sp>
        <p:nvSpPr>
          <p:cNvPr id="10" name="Freeform 17">
            <a:extLst>
              <a:ext uri="{FF2B5EF4-FFF2-40B4-BE49-F238E27FC236}">
                <a16:creationId xmlns:a16="http://schemas.microsoft.com/office/drawing/2014/main" id="{C6B8C399-E3FE-E8AF-6D97-C4A9512CF222}"/>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420092233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116F7-B6E5-139F-5173-86336F210D5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DAC85FA-A388-6FCC-5912-1FD95F682869}"/>
              </a:ext>
            </a:extLst>
          </p:cNvPr>
          <p:cNvSpPr/>
          <p:nvPr/>
        </p:nvSpPr>
        <p:spPr>
          <a:xfrm>
            <a:off x="0" y="0"/>
            <a:ext cx="1587261"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11D559-7A8C-8BA5-0CF6-0017C1A95503}"/>
              </a:ext>
            </a:extLst>
          </p:cNvPr>
          <p:cNvSpPr txBox="1"/>
          <p:nvPr/>
        </p:nvSpPr>
        <p:spPr>
          <a:xfrm rot="-5400000">
            <a:off x="-2523843" y="2772979"/>
            <a:ext cx="6877376" cy="1292662"/>
          </a:xfrm>
          <a:prstGeom prst="rect">
            <a:avLst/>
          </a:prstGeom>
        </p:spPr>
        <p:txBody>
          <a:bodyPr wrap="square" lIns="0" tIns="0" rIns="0" bIns="0" rtlCol="0" anchor="t">
            <a:spAutoFit/>
          </a:bodyPr>
          <a:lstStyle/>
          <a:p>
            <a:pPr algn="ctr">
              <a:lnSpc>
                <a:spcPts val="3498"/>
              </a:lnSpc>
              <a:spcBef>
                <a:spcPct val="0"/>
              </a:spcBef>
            </a:pPr>
            <a:r>
              <a:rPr lang="en-US" sz="2000" dirty="0">
                <a:solidFill>
                  <a:schemeClr val="bg1"/>
                </a:solidFill>
                <a:latin typeface=""/>
                <a:ea typeface="Poppins Bold"/>
                <a:cs typeface="Poppins Bold"/>
                <a:sym typeface="Poppins Bold"/>
              </a:rPr>
              <a:t>At-Risk Loyal Customer → Proactive outreach to save the relationship.</a:t>
            </a:r>
          </a:p>
          <a:p>
            <a:pPr algn="ctr">
              <a:lnSpc>
                <a:spcPts val="3498"/>
              </a:lnSpc>
              <a:spcBef>
                <a:spcPct val="0"/>
              </a:spcBef>
            </a:pPr>
            <a:endParaRPr lang="en-US" sz="2000" dirty="0">
              <a:solidFill>
                <a:schemeClr val="bg1"/>
              </a:solidFill>
              <a:latin typeface=""/>
              <a:ea typeface="Poppins Bold"/>
              <a:cs typeface="Poppins Bold"/>
              <a:sym typeface="Poppins Bold"/>
            </a:endParaRPr>
          </a:p>
        </p:txBody>
      </p:sp>
      <p:sp>
        <p:nvSpPr>
          <p:cNvPr id="2" name="Freeform 3">
            <a:extLst>
              <a:ext uri="{FF2B5EF4-FFF2-40B4-BE49-F238E27FC236}">
                <a16:creationId xmlns:a16="http://schemas.microsoft.com/office/drawing/2014/main" id="{CDDB72D7-3528-3D84-8EBC-38092D5DA7E0}"/>
              </a:ext>
            </a:extLst>
          </p:cNvPr>
          <p:cNvSpPr>
            <a:spLocks noChangeAspect="1"/>
          </p:cNvSpPr>
          <p:nvPr/>
        </p:nvSpPr>
        <p:spPr>
          <a:xfrm>
            <a:off x="1579727" y="-2125"/>
            <a:ext cx="4976347" cy="6877378"/>
          </a:xfrm>
          <a:custGeom>
            <a:avLst/>
            <a:gdLst/>
            <a:ahLst/>
            <a:cxnLst/>
            <a:rect l="l" t="t" r="r" b="b"/>
            <a:pathLst>
              <a:path w="8057881" h="8569574">
                <a:moveTo>
                  <a:pt x="0" y="0"/>
                </a:moveTo>
                <a:lnTo>
                  <a:pt x="8057881" y="0"/>
                </a:lnTo>
                <a:lnTo>
                  <a:pt x="8057881" y="8569574"/>
                </a:lnTo>
                <a:lnTo>
                  <a:pt x="0" y="8569574"/>
                </a:lnTo>
                <a:lnTo>
                  <a:pt x="0" y="0"/>
                </a:lnTo>
                <a:close/>
              </a:path>
            </a:pathLst>
          </a:custGeom>
          <a:blipFill>
            <a:blip r:embed="rId3"/>
            <a:stretch>
              <a:fillRect l="-60199" r="-60922"/>
            </a:stretch>
          </a:blipFill>
        </p:spPr>
        <p:txBody>
          <a:bodyPr/>
          <a:lstStyle/>
          <a:p>
            <a:endParaRPr lang="en-US"/>
          </a:p>
        </p:txBody>
      </p:sp>
      <p:sp>
        <p:nvSpPr>
          <p:cNvPr id="3" name="Freeform 4">
            <a:extLst>
              <a:ext uri="{FF2B5EF4-FFF2-40B4-BE49-F238E27FC236}">
                <a16:creationId xmlns:a16="http://schemas.microsoft.com/office/drawing/2014/main" id="{848E1DCE-071A-3948-29BB-377453376FFD}"/>
              </a:ext>
            </a:extLst>
          </p:cNvPr>
          <p:cNvSpPr>
            <a:spLocks noChangeAspect="1"/>
          </p:cNvSpPr>
          <p:nvPr/>
        </p:nvSpPr>
        <p:spPr>
          <a:xfrm>
            <a:off x="6585570" y="0"/>
            <a:ext cx="5635926" cy="6877378"/>
          </a:xfrm>
          <a:custGeom>
            <a:avLst/>
            <a:gdLst/>
            <a:ahLst/>
            <a:cxnLst/>
            <a:rect l="l" t="t" r="r" b="b"/>
            <a:pathLst>
              <a:path w="8058327" h="8569574">
                <a:moveTo>
                  <a:pt x="0" y="0"/>
                </a:moveTo>
                <a:lnTo>
                  <a:pt x="8058327" y="0"/>
                </a:lnTo>
                <a:lnTo>
                  <a:pt x="8058327" y="8569574"/>
                </a:lnTo>
                <a:lnTo>
                  <a:pt x="0" y="8569574"/>
                </a:lnTo>
                <a:lnTo>
                  <a:pt x="0" y="0"/>
                </a:lnTo>
                <a:close/>
              </a:path>
            </a:pathLst>
          </a:custGeom>
          <a:blipFill>
            <a:blip r:embed="rId4"/>
            <a:stretch>
              <a:fillRect l="-48504" r="-46739"/>
            </a:stretch>
          </a:blipFill>
        </p:spPr>
        <p:txBody>
          <a:bodyPr/>
          <a:lstStyle/>
          <a:p>
            <a:endParaRPr lang="en-US"/>
          </a:p>
        </p:txBody>
      </p:sp>
    </p:spTree>
    <p:extLst>
      <p:ext uri="{BB962C8B-B14F-4D97-AF65-F5344CB8AC3E}">
        <p14:creationId xmlns:p14="http://schemas.microsoft.com/office/powerpoint/2010/main" val="191004930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3DA5-ED53-C6C2-4431-D9919253B5B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589EA7-CE4D-12D3-B25F-385802F7E81F}"/>
              </a:ext>
            </a:extLst>
          </p:cNvPr>
          <p:cNvSpPr/>
          <p:nvPr/>
        </p:nvSpPr>
        <p:spPr>
          <a:xfrm>
            <a:off x="0" y="0"/>
            <a:ext cx="1587261"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CFCD23A-644E-4438-0F0F-668267CDFF40}"/>
              </a:ext>
            </a:extLst>
          </p:cNvPr>
          <p:cNvSpPr txBox="1"/>
          <p:nvPr/>
        </p:nvSpPr>
        <p:spPr>
          <a:xfrm rot="-5400000">
            <a:off x="-2506588" y="2772979"/>
            <a:ext cx="6877376" cy="1292662"/>
          </a:xfrm>
          <a:prstGeom prst="rect">
            <a:avLst/>
          </a:prstGeom>
        </p:spPr>
        <p:txBody>
          <a:bodyPr wrap="square" lIns="0" tIns="0" rIns="0" bIns="0" rtlCol="0" anchor="t">
            <a:spAutoFit/>
          </a:bodyPr>
          <a:lstStyle/>
          <a:p>
            <a:pPr algn="ctr">
              <a:lnSpc>
                <a:spcPts val="3498"/>
              </a:lnSpc>
              <a:spcBef>
                <a:spcPct val="0"/>
              </a:spcBef>
            </a:pPr>
            <a:r>
              <a:rPr lang="en-US" sz="2000" dirty="0">
                <a:solidFill>
                  <a:schemeClr val="bg1"/>
                </a:solidFill>
                <a:latin typeface=""/>
                <a:ea typeface="Poppins Bold"/>
                <a:cs typeface="Poppins Bold"/>
                <a:sym typeface="Poppins Bold"/>
              </a:rPr>
              <a:t>At-Risk Loyal Customer → Proactive outreach to save the relationship.</a:t>
            </a:r>
          </a:p>
          <a:p>
            <a:pPr algn="ctr">
              <a:lnSpc>
                <a:spcPts val="3498"/>
              </a:lnSpc>
              <a:spcBef>
                <a:spcPct val="0"/>
              </a:spcBef>
            </a:pPr>
            <a:endParaRPr lang="en-US" sz="2000" dirty="0">
              <a:solidFill>
                <a:schemeClr val="bg1"/>
              </a:solidFill>
              <a:latin typeface=""/>
              <a:ea typeface="Poppins Bold"/>
              <a:cs typeface="Poppins Bold"/>
              <a:sym typeface="Poppins Bold"/>
            </a:endParaRPr>
          </a:p>
        </p:txBody>
      </p:sp>
      <p:sp>
        <p:nvSpPr>
          <p:cNvPr id="5" name="Freeform 3">
            <a:extLst>
              <a:ext uri="{FF2B5EF4-FFF2-40B4-BE49-F238E27FC236}">
                <a16:creationId xmlns:a16="http://schemas.microsoft.com/office/drawing/2014/main" id="{83691448-B7D1-9C4F-F6FD-451EA602A694}"/>
              </a:ext>
            </a:extLst>
          </p:cNvPr>
          <p:cNvSpPr>
            <a:spLocks noChangeAspect="1"/>
          </p:cNvSpPr>
          <p:nvPr/>
        </p:nvSpPr>
        <p:spPr>
          <a:xfrm>
            <a:off x="1578432" y="1"/>
            <a:ext cx="5250071" cy="6873454"/>
          </a:xfrm>
          <a:custGeom>
            <a:avLst/>
            <a:gdLst/>
            <a:ahLst/>
            <a:cxnLst/>
            <a:rect l="l" t="t" r="r" b="b"/>
            <a:pathLst>
              <a:path w="8057881" h="8554815">
                <a:moveTo>
                  <a:pt x="0" y="0"/>
                </a:moveTo>
                <a:lnTo>
                  <a:pt x="8057881" y="0"/>
                </a:lnTo>
                <a:lnTo>
                  <a:pt x="8057881" y="8554815"/>
                </a:lnTo>
                <a:lnTo>
                  <a:pt x="0" y="8554815"/>
                </a:lnTo>
                <a:lnTo>
                  <a:pt x="0" y="0"/>
                </a:lnTo>
                <a:close/>
              </a:path>
            </a:pathLst>
          </a:custGeom>
          <a:blipFill>
            <a:blip r:embed="rId2"/>
            <a:stretch>
              <a:fillRect l="-51825" r="-57647"/>
            </a:stretch>
          </a:blipFill>
        </p:spPr>
        <p:txBody>
          <a:bodyPr/>
          <a:lstStyle/>
          <a:p>
            <a:endParaRPr lang="en-US"/>
          </a:p>
        </p:txBody>
      </p:sp>
      <p:sp>
        <p:nvSpPr>
          <p:cNvPr id="9" name="Freeform 4">
            <a:extLst>
              <a:ext uri="{FF2B5EF4-FFF2-40B4-BE49-F238E27FC236}">
                <a16:creationId xmlns:a16="http://schemas.microsoft.com/office/drawing/2014/main" id="{FD01A01C-A2EA-D633-4188-8463F6829EFA}"/>
              </a:ext>
            </a:extLst>
          </p:cNvPr>
          <p:cNvSpPr>
            <a:spLocks noChangeAspect="1"/>
          </p:cNvSpPr>
          <p:nvPr/>
        </p:nvSpPr>
        <p:spPr>
          <a:xfrm>
            <a:off x="6858003" y="0"/>
            <a:ext cx="5333997" cy="6887385"/>
          </a:xfrm>
          <a:custGeom>
            <a:avLst/>
            <a:gdLst/>
            <a:ahLst/>
            <a:cxnLst/>
            <a:rect l="l" t="t" r="r" b="b"/>
            <a:pathLst>
              <a:path w="8115300" h="8554815">
                <a:moveTo>
                  <a:pt x="0" y="0"/>
                </a:moveTo>
                <a:lnTo>
                  <a:pt x="8115300" y="0"/>
                </a:lnTo>
                <a:lnTo>
                  <a:pt x="8115300" y="8554815"/>
                </a:lnTo>
                <a:lnTo>
                  <a:pt x="0" y="8554815"/>
                </a:lnTo>
                <a:lnTo>
                  <a:pt x="0" y="0"/>
                </a:lnTo>
                <a:close/>
              </a:path>
            </a:pathLst>
          </a:custGeom>
          <a:blipFill>
            <a:blip r:embed="rId3"/>
            <a:stretch>
              <a:fillRect l="-54873" r="-51721"/>
            </a:stretch>
          </a:blipFill>
        </p:spPr>
        <p:txBody>
          <a:bodyPr/>
          <a:lstStyle/>
          <a:p>
            <a:endParaRPr lang="en-US"/>
          </a:p>
        </p:txBody>
      </p:sp>
    </p:spTree>
    <p:extLst>
      <p:ext uri="{BB962C8B-B14F-4D97-AF65-F5344CB8AC3E}">
        <p14:creationId xmlns:p14="http://schemas.microsoft.com/office/powerpoint/2010/main" val="199419284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DC68F2-B679-161A-6A5C-05B2CE07B6FA}"/>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07A16A-5ACA-E954-848B-9509116F5073}"/>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1AB86-E05F-5F13-B436-0A74378F59CB}"/>
              </a:ext>
            </a:extLst>
          </p:cNvPr>
          <p:cNvSpPr>
            <a:spLocks noGrp="1"/>
          </p:cNvSpPr>
          <p:nvPr>
            <p:ph type="title"/>
          </p:nvPr>
        </p:nvSpPr>
        <p:spPr>
          <a:xfrm>
            <a:off x="838200" y="787400"/>
            <a:ext cx="10515600" cy="903288"/>
          </a:xfrm>
        </p:spPr>
        <p:txBody>
          <a:bodyPr>
            <a:normAutofit/>
          </a:bodyPr>
          <a:lstStyle/>
          <a:p>
            <a:r>
              <a:rPr lang="en-US" dirty="0">
                <a:solidFill>
                  <a:schemeClr val="bg1"/>
                </a:solidFill>
                <a:latin typeface=""/>
              </a:rPr>
              <a:t>Table of content</a:t>
            </a:r>
          </a:p>
        </p:txBody>
      </p:sp>
      <p:sp>
        <p:nvSpPr>
          <p:cNvPr id="3" name="Content Placeholder 2">
            <a:extLst>
              <a:ext uri="{FF2B5EF4-FFF2-40B4-BE49-F238E27FC236}">
                <a16:creationId xmlns:a16="http://schemas.microsoft.com/office/drawing/2014/main" id="{1323B621-83C3-EF8B-5509-0A77F85B117A}"/>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656767"/>
                </a:solidFill>
              </a:rPr>
              <a:t>Executive Summary</a:t>
            </a:r>
          </a:p>
          <a:p>
            <a:pPr marL="514350" indent="-514350">
              <a:buFont typeface="+mj-lt"/>
              <a:buAutoNum type="arabicPeriod"/>
            </a:pPr>
            <a:r>
              <a:rPr lang="en-US" dirty="0">
                <a:solidFill>
                  <a:srgbClr val="656767"/>
                </a:solidFill>
              </a:rPr>
              <a:t>The Problem – Wakflo Customer Story</a:t>
            </a:r>
          </a:p>
          <a:p>
            <a:pPr marL="514350" indent="-514350">
              <a:buFont typeface="+mj-lt"/>
              <a:buAutoNum type="arabicPeriod"/>
            </a:pPr>
            <a:r>
              <a:rPr lang="en-US" dirty="0">
                <a:solidFill>
                  <a:srgbClr val="656767"/>
                </a:solidFill>
              </a:rPr>
              <a:t>The Solution</a:t>
            </a:r>
          </a:p>
          <a:p>
            <a:pPr marL="514350" indent="-514350">
              <a:buFont typeface="+mj-lt"/>
              <a:buAutoNum type="arabicPeriod"/>
            </a:pPr>
            <a:r>
              <a:rPr lang="en-US" dirty="0">
                <a:solidFill>
                  <a:srgbClr val="656767"/>
                </a:solidFill>
              </a:rPr>
              <a:t>The Approach – Finding The Hidden Clues</a:t>
            </a:r>
          </a:p>
          <a:p>
            <a:pPr marL="514350" indent="-514350">
              <a:buFont typeface="+mj-lt"/>
              <a:buAutoNum type="arabicPeriod"/>
            </a:pPr>
            <a:r>
              <a:rPr lang="en-US" dirty="0">
                <a:solidFill>
                  <a:srgbClr val="656767"/>
                </a:solidFill>
              </a:rPr>
              <a:t>The Discoveries – Key Drivers of Customer Loyalty</a:t>
            </a:r>
          </a:p>
          <a:p>
            <a:pPr marL="514350" indent="-514350">
              <a:buFont typeface="+mj-lt"/>
              <a:buAutoNum type="arabicPeriod"/>
            </a:pPr>
            <a:r>
              <a:rPr lang="en-US" dirty="0">
                <a:solidFill>
                  <a:srgbClr val="656767"/>
                </a:solidFill>
              </a:rPr>
              <a:t>Choosing the Right Tool -  Accuracy &amp; Transparency</a:t>
            </a:r>
          </a:p>
          <a:p>
            <a:pPr marL="514350" indent="-514350">
              <a:buFont typeface="+mj-lt"/>
              <a:buAutoNum type="arabicPeriod"/>
            </a:pPr>
            <a:r>
              <a:rPr lang="en-US" dirty="0">
                <a:solidFill>
                  <a:srgbClr val="656767"/>
                </a:solidFill>
              </a:rPr>
              <a:t>The Wakflo Prediction Tool</a:t>
            </a:r>
          </a:p>
          <a:p>
            <a:pPr marL="514350" indent="-514350">
              <a:buFont typeface="+mj-lt"/>
              <a:buAutoNum type="arabicPeriod"/>
            </a:pPr>
            <a:r>
              <a:rPr lang="en-US" dirty="0">
                <a:solidFill>
                  <a:srgbClr val="656767"/>
                </a:solidFill>
              </a:rPr>
              <a:t>How the Tool Fits Into the Business - Prediction &gt; Action &gt; Repeat (Funnel)</a:t>
            </a:r>
          </a:p>
          <a:p>
            <a:pPr marL="514350" indent="-514350">
              <a:buFont typeface="+mj-lt"/>
              <a:buAutoNum type="arabicPeriod"/>
            </a:pPr>
            <a:endParaRPr lang="en-US" dirty="0">
              <a:solidFill>
                <a:srgbClr val="4D4E4F"/>
              </a:solidFill>
            </a:endParaRPr>
          </a:p>
        </p:txBody>
      </p:sp>
      <p:sp>
        <p:nvSpPr>
          <p:cNvPr id="7" name="Freeform 17">
            <a:extLst>
              <a:ext uri="{FF2B5EF4-FFF2-40B4-BE49-F238E27FC236}">
                <a16:creationId xmlns:a16="http://schemas.microsoft.com/office/drawing/2014/main" id="{ECD2EC01-653D-F447-36F7-DE4C54127F19}"/>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3775644684"/>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54C1-7314-5F00-5216-F58643BDC59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DC5CCB6-8255-31C4-FB49-B3D8BE672280}"/>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5BD1222-21AC-FE8D-A8E3-CA1C38807339}"/>
              </a:ext>
            </a:extLst>
          </p:cNvPr>
          <p:cNvSpPr/>
          <p:nvPr/>
        </p:nvSpPr>
        <p:spPr>
          <a:xfrm>
            <a:off x="0" y="0"/>
            <a:ext cx="6096000"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buFont typeface="Arial" panose="020B0604020202020204" pitchFamily="34" charset="0"/>
              <a:buChar char="•"/>
            </a:pPr>
            <a:r>
              <a:rPr lang="en-US" sz="2000" dirty="0">
                <a:latin typeface=""/>
              </a:rPr>
              <a:t>Prediction → Targeted Action → Repeat Purchase</a:t>
            </a:r>
            <a:br>
              <a:rPr lang="en-US" sz="2000" dirty="0">
                <a:latin typeface=""/>
              </a:rPr>
            </a:br>
            <a:endParaRPr lang="en-US" sz="2000" dirty="0">
              <a:latin typeface=""/>
            </a:endParaRPr>
          </a:p>
        </p:txBody>
      </p:sp>
      <p:sp>
        <p:nvSpPr>
          <p:cNvPr id="2" name="Title 1">
            <a:extLst>
              <a:ext uri="{FF2B5EF4-FFF2-40B4-BE49-F238E27FC236}">
                <a16:creationId xmlns:a16="http://schemas.microsoft.com/office/drawing/2014/main" id="{5F43921C-5953-7D1C-3E17-4AB6C2896607}"/>
              </a:ext>
            </a:extLst>
          </p:cNvPr>
          <p:cNvSpPr>
            <a:spLocks noGrp="1"/>
          </p:cNvSpPr>
          <p:nvPr>
            <p:ph type="title"/>
          </p:nvPr>
        </p:nvSpPr>
        <p:spPr>
          <a:xfrm>
            <a:off x="366252" y="470694"/>
            <a:ext cx="5729748" cy="903288"/>
          </a:xfrm>
        </p:spPr>
        <p:txBody>
          <a:bodyPr>
            <a:normAutofit fontScale="90000"/>
          </a:bodyPr>
          <a:lstStyle/>
          <a:p>
            <a:r>
              <a:rPr lang="en-US" dirty="0">
                <a:solidFill>
                  <a:schemeClr val="bg1"/>
                </a:solidFill>
                <a:latin typeface=""/>
              </a:rPr>
              <a:t>How The Tool Fits Into The Business</a:t>
            </a:r>
          </a:p>
        </p:txBody>
      </p:sp>
      <p:sp>
        <p:nvSpPr>
          <p:cNvPr id="7" name="Freeform 17">
            <a:extLst>
              <a:ext uri="{FF2B5EF4-FFF2-40B4-BE49-F238E27FC236}">
                <a16:creationId xmlns:a16="http://schemas.microsoft.com/office/drawing/2014/main" id="{D90695CE-F1CC-922D-3818-D3159E1612A6}"/>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
        <p:nvSpPr>
          <p:cNvPr id="11" name="Rectangle 10">
            <a:extLst>
              <a:ext uri="{FF2B5EF4-FFF2-40B4-BE49-F238E27FC236}">
                <a16:creationId xmlns:a16="http://schemas.microsoft.com/office/drawing/2014/main" id="{B24DBB70-4A3F-7126-CC3F-3BEBCD6B72D0}"/>
              </a:ext>
            </a:extLst>
          </p:cNvPr>
          <p:cNvSpPr/>
          <p:nvPr/>
        </p:nvSpPr>
        <p:spPr>
          <a:xfrm>
            <a:off x="6887497" y="589935"/>
            <a:ext cx="4234182" cy="784047"/>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
              </a:rPr>
              <a:t>Prediction</a:t>
            </a:r>
          </a:p>
        </p:txBody>
      </p:sp>
      <p:sp>
        <p:nvSpPr>
          <p:cNvPr id="13" name="Rectangle 12">
            <a:extLst>
              <a:ext uri="{FF2B5EF4-FFF2-40B4-BE49-F238E27FC236}">
                <a16:creationId xmlns:a16="http://schemas.microsoft.com/office/drawing/2014/main" id="{6388A9D3-1BA5-A7FC-C496-03EA23B01267}"/>
              </a:ext>
            </a:extLst>
          </p:cNvPr>
          <p:cNvSpPr/>
          <p:nvPr/>
        </p:nvSpPr>
        <p:spPr>
          <a:xfrm>
            <a:off x="6887497" y="4714101"/>
            <a:ext cx="4234182" cy="784047"/>
          </a:xfrm>
          <a:prstGeom prst="rect">
            <a:avLst/>
          </a:prstGeom>
          <a:solidFill>
            <a:srgbClr val="3977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
                <a:ea typeface="+mn-ea"/>
                <a:cs typeface="+mn-cs"/>
              </a:rPr>
              <a:t>Repeat Purchase</a:t>
            </a:r>
          </a:p>
        </p:txBody>
      </p:sp>
      <p:cxnSp>
        <p:nvCxnSpPr>
          <p:cNvPr id="15" name="Straight Connector 14">
            <a:extLst>
              <a:ext uri="{FF2B5EF4-FFF2-40B4-BE49-F238E27FC236}">
                <a16:creationId xmlns:a16="http://schemas.microsoft.com/office/drawing/2014/main" id="{90E59F6E-8F27-CD2E-59F0-97E14A0F5316}"/>
              </a:ext>
            </a:extLst>
          </p:cNvPr>
          <p:cNvCxnSpPr>
            <a:stCxn id="11" idx="2"/>
            <a:endCxn id="13" idx="0"/>
          </p:cNvCxnSpPr>
          <p:nvPr/>
        </p:nvCxnSpPr>
        <p:spPr>
          <a:xfrm>
            <a:off x="9004588" y="1373982"/>
            <a:ext cx="0" cy="33401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E565497-ADC7-1CF0-FD4F-45FBB53CC7B3}"/>
              </a:ext>
            </a:extLst>
          </p:cNvPr>
          <p:cNvSpPr/>
          <p:nvPr/>
        </p:nvSpPr>
        <p:spPr>
          <a:xfrm>
            <a:off x="6887497" y="2652018"/>
            <a:ext cx="4234182" cy="784047"/>
          </a:xfrm>
          <a:prstGeom prst="rect">
            <a:avLst/>
          </a:prstGeom>
          <a:solidFill>
            <a:srgbClr val="49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
                <a:ea typeface="+mn-ea"/>
                <a:cs typeface="+mn-cs"/>
              </a:rPr>
              <a:t>Targeted Action</a:t>
            </a:r>
          </a:p>
        </p:txBody>
      </p:sp>
    </p:spTree>
    <p:extLst>
      <p:ext uri="{BB962C8B-B14F-4D97-AF65-F5344CB8AC3E}">
        <p14:creationId xmlns:p14="http://schemas.microsoft.com/office/powerpoint/2010/main" val="214795539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7FFF-D7CF-3036-EBC8-E74B1E5408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3B13D19-913C-7C8C-5DC7-19147455A205}"/>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CB584E4-D5DD-35B3-F412-AAF95D475E33}"/>
              </a:ext>
            </a:extLst>
          </p:cNvPr>
          <p:cNvSpPr/>
          <p:nvPr/>
        </p:nvSpPr>
        <p:spPr>
          <a:xfrm>
            <a:off x="0" y="0"/>
            <a:ext cx="4685290"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lgn="ctr">
              <a:buFont typeface="Arial" panose="020B0604020202020204" pitchFamily="34" charset="0"/>
              <a:buChar char="•"/>
            </a:pPr>
            <a:endParaRPr lang="en-US" sz="2000" dirty="0">
              <a:latin typeface=""/>
            </a:endParaRPr>
          </a:p>
          <a:p>
            <a:pPr marL="342900" indent="-342900">
              <a:buFont typeface="Arial" panose="020B0604020202020204" pitchFamily="34" charset="0"/>
              <a:buChar char="•"/>
            </a:pPr>
            <a:r>
              <a:rPr lang="en-US" sz="2000" dirty="0">
                <a:latin typeface=""/>
              </a:rPr>
              <a:t>High-Potential (&gt;80%) → Nurture with exclusive perks.</a:t>
            </a:r>
            <a:br>
              <a:rPr lang="en-US" sz="2000" dirty="0">
                <a:latin typeface=""/>
              </a:rPr>
            </a:br>
            <a:endParaRPr lang="en-US" sz="2000" dirty="0">
              <a:latin typeface=""/>
            </a:endParaRPr>
          </a:p>
          <a:p>
            <a:pPr marL="342900" indent="-342900">
              <a:buFont typeface="Arial" panose="020B0604020202020204" pitchFamily="34" charset="0"/>
              <a:buChar char="•"/>
            </a:pPr>
            <a:r>
              <a:rPr lang="en-US" sz="2000" dirty="0">
                <a:latin typeface=""/>
              </a:rPr>
              <a:t>On-the-Fence (50–80%) → Personalized campaigns to drive the next purchase.</a:t>
            </a:r>
          </a:p>
          <a:p>
            <a:pPr marL="342900" indent="-342900">
              <a:buFont typeface="Arial" panose="020B0604020202020204" pitchFamily="34" charset="0"/>
              <a:buChar char="•"/>
            </a:pPr>
            <a:endParaRPr lang="en-US" sz="2000" dirty="0">
              <a:latin typeface=""/>
            </a:endParaRPr>
          </a:p>
          <a:p>
            <a:pPr marL="342900" indent="-342900">
              <a:buFont typeface="Arial" panose="020B0604020202020204" pitchFamily="34" charset="0"/>
              <a:buChar char="•"/>
            </a:pPr>
            <a:r>
              <a:rPr lang="en-US" sz="2000" dirty="0">
                <a:latin typeface=""/>
              </a:rPr>
              <a:t>At-Risk (&lt;50% or sudden drop) → Customer success outreach to resolve issues.</a:t>
            </a:r>
          </a:p>
        </p:txBody>
      </p:sp>
      <p:sp>
        <p:nvSpPr>
          <p:cNvPr id="2" name="Title 1">
            <a:extLst>
              <a:ext uri="{FF2B5EF4-FFF2-40B4-BE49-F238E27FC236}">
                <a16:creationId xmlns:a16="http://schemas.microsoft.com/office/drawing/2014/main" id="{34E22939-B14C-A145-409A-5E286B07153D}"/>
              </a:ext>
            </a:extLst>
          </p:cNvPr>
          <p:cNvSpPr>
            <a:spLocks noGrp="1"/>
          </p:cNvSpPr>
          <p:nvPr>
            <p:ph type="title"/>
          </p:nvPr>
        </p:nvSpPr>
        <p:spPr>
          <a:xfrm>
            <a:off x="162232" y="101992"/>
            <a:ext cx="4523058" cy="903288"/>
          </a:xfrm>
        </p:spPr>
        <p:txBody>
          <a:bodyPr>
            <a:normAutofit fontScale="90000"/>
          </a:bodyPr>
          <a:lstStyle/>
          <a:p>
            <a:r>
              <a:rPr lang="en-US" dirty="0">
                <a:solidFill>
                  <a:schemeClr val="bg1"/>
                </a:solidFill>
                <a:latin typeface=""/>
              </a:rPr>
              <a:t>Recommendations</a:t>
            </a:r>
          </a:p>
        </p:txBody>
      </p:sp>
      <p:cxnSp>
        <p:nvCxnSpPr>
          <p:cNvPr id="3" name="Straight Connector 2">
            <a:extLst>
              <a:ext uri="{FF2B5EF4-FFF2-40B4-BE49-F238E27FC236}">
                <a16:creationId xmlns:a16="http://schemas.microsoft.com/office/drawing/2014/main" id="{E32C0114-87F0-909A-0D7B-133A6689DF74}"/>
              </a:ext>
            </a:extLst>
          </p:cNvPr>
          <p:cNvCxnSpPr>
            <a:cxnSpLocks/>
          </p:cNvCxnSpPr>
          <p:nvPr/>
        </p:nvCxnSpPr>
        <p:spPr>
          <a:xfrm>
            <a:off x="5574889" y="5330002"/>
            <a:ext cx="6476527" cy="0"/>
          </a:xfrm>
          <a:prstGeom prst="line">
            <a:avLst/>
          </a:prstGeom>
          <a:ln w="38100" cap="rnd">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DCE5778-81F6-0A53-F865-A3C24A980462}"/>
              </a:ext>
            </a:extLst>
          </p:cNvPr>
          <p:cNvCxnSpPr>
            <a:cxnSpLocks/>
          </p:cNvCxnSpPr>
          <p:nvPr/>
        </p:nvCxnSpPr>
        <p:spPr>
          <a:xfrm>
            <a:off x="5576650" y="1578078"/>
            <a:ext cx="0" cy="3751924"/>
          </a:xfrm>
          <a:prstGeom prst="line">
            <a:avLst/>
          </a:prstGeom>
          <a:ln w="38100" cap="rnd">
            <a:prstDash val="sysDot"/>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546E19B8-761F-924C-583E-8FBFA6DEF059}"/>
              </a:ext>
            </a:extLst>
          </p:cNvPr>
          <p:cNvSpPr/>
          <p:nvPr/>
        </p:nvSpPr>
        <p:spPr>
          <a:xfrm>
            <a:off x="6098883" y="4306528"/>
            <a:ext cx="721744" cy="944375"/>
          </a:xfrm>
          <a:prstGeom prst="rect">
            <a:avLst/>
          </a:prstGeom>
          <a:solidFill>
            <a:srgbClr val="3977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94AEAE50-73DD-4BCF-57A6-BCA25B0A4F1B}"/>
              </a:ext>
            </a:extLst>
          </p:cNvPr>
          <p:cNvSpPr txBox="1">
            <a:spLocks/>
          </p:cNvSpPr>
          <p:nvPr/>
        </p:nvSpPr>
        <p:spPr>
          <a:xfrm>
            <a:off x="5781369" y="5409099"/>
            <a:ext cx="1902542" cy="6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Retention Rate</a:t>
            </a:r>
          </a:p>
        </p:txBody>
      </p:sp>
      <p:sp>
        <p:nvSpPr>
          <p:cNvPr id="14" name="Content Placeholder 2">
            <a:extLst>
              <a:ext uri="{FF2B5EF4-FFF2-40B4-BE49-F238E27FC236}">
                <a16:creationId xmlns:a16="http://schemas.microsoft.com/office/drawing/2014/main" id="{8B75EE8D-37DB-1D1A-94A3-6EB95E6ED236}"/>
              </a:ext>
            </a:extLst>
          </p:cNvPr>
          <p:cNvSpPr txBox="1">
            <a:spLocks/>
          </p:cNvSpPr>
          <p:nvPr/>
        </p:nvSpPr>
        <p:spPr>
          <a:xfrm>
            <a:off x="9856838" y="5394639"/>
            <a:ext cx="1902542" cy="6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Marketing Efficiency</a:t>
            </a:r>
          </a:p>
        </p:txBody>
      </p:sp>
      <p:cxnSp>
        <p:nvCxnSpPr>
          <p:cNvPr id="17" name="Straight Connector 16">
            <a:extLst>
              <a:ext uri="{FF2B5EF4-FFF2-40B4-BE49-F238E27FC236}">
                <a16:creationId xmlns:a16="http://schemas.microsoft.com/office/drawing/2014/main" id="{3D523F8C-6793-7AC8-A97D-E73883099789}"/>
              </a:ext>
            </a:extLst>
          </p:cNvPr>
          <p:cNvCxnSpPr/>
          <p:nvPr/>
        </p:nvCxnSpPr>
        <p:spPr>
          <a:xfrm>
            <a:off x="5434681" y="2419725"/>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EF170DD-19B7-A69A-ED3C-1BD2DC57D69E}"/>
              </a:ext>
            </a:extLst>
          </p:cNvPr>
          <p:cNvCxnSpPr/>
          <p:nvPr/>
        </p:nvCxnSpPr>
        <p:spPr>
          <a:xfrm>
            <a:off x="5428585" y="3132957"/>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6055604-AB2B-ECA0-A0A2-470D128B2B99}"/>
              </a:ext>
            </a:extLst>
          </p:cNvPr>
          <p:cNvCxnSpPr/>
          <p:nvPr/>
        </p:nvCxnSpPr>
        <p:spPr>
          <a:xfrm>
            <a:off x="5422489" y="3846189"/>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CC5AB9A-1834-E581-B322-585E3BB6BFB8}"/>
              </a:ext>
            </a:extLst>
          </p:cNvPr>
          <p:cNvCxnSpPr/>
          <p:nvPr/>
        </p:nvCxnSpPr>
        <p:spPr>
          <a:xfrm>
            <a:off x="5416393" y="4559421"/>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sp>
        <p:nvSpPr>
          <p:cNvPr id="22" name="Content Placeholder 2">
            <a:extLst>
              <a:ext uri="{FF2B5EF4-FFF2-40B4-BE49-F238E27FC236}">
                <a16:creationId xmlns:a16="http://schemas.microsoft.com/office/drawing/2014/main" id="{F9A59551-E3C6-338C-7E2B-E437AF56F4E1}"/>
              </a:ext>
            </a:extLst>
          </p:cNvPr>
          <p:cNvSpPr txBox="1">
            <a:spLocks/>
          </p:cNvSpPr>
          <p:nvPr/>
        </p:nvSpPr>
        <p:spPr>
          <a:xfrm>
            <a:off x="5067770" y="2338824"/>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200</a:t>
            </a:r>
          </a:p>
        </p:txBody>
      </p:sp>
      <p:sp>
        <p:nvSpPr>
          <p:cNvPr id="23" name="Content Placeholder 2">
            <a:extLst>
              <a:ext uri="{FF2B5EF4-FFF2-40B4-BE49-F238E27FC236}">
                <a16:creationId xmlns:a16="http://schemas.microsoft.com/office/drawing/2014/main" id="{56C1D4CE-16E1-2B10-DCC1-7114F630A35C}"/>
              </a:ext>
            </a:extLst>
          </p:cNvPr>
          <p:cNvSpPr txBox="1">
            <a:spLocks/>
          </p:cNvSpPr>
          <p:nvPr/>
        </p:nvSpPr>
        <p:spPr>
          <a:xfrm>
            <a:off x="5061674" y="3052056"/>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150</a:t>
            </a:r>
          </a:p>
        </p:txBody>
      </p:sp>
      <p:sp>
        <p:nvSpPr>
          <p:cNvPr id="24" name="Content Placeholder 2">
            <a:extLst>
              <a:ext uri="{FF2B5EF4-FFF2-40B4-BE49-F238E27FC236}">
                <a16:creationId xmlns:a16="http://schemas.microsoft.com/office/drawing/2014/main" id="{4C401081-66FA-7E72-6233-1993EE2BA0C3}"/>
              </a:ext>
            </a:extLst>
          </p:cNvPr>
          <p:cNvSpPr txBox="1">
            <a:spLocks/>
          </p:cNvSpPr>
          <p:nvPr/>
        </p:nvSpPr>
        <p:spPr>
          <a:xfrm>
            <a:off x="5067770" y="3765288"/>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100</a:t>
            </a:r>
          </a:p>
        </p:txBody>
      </p:sp>
      <p:sp>
        <p:nvSpPr>
          <p:cNvPr id="25" name="Content Placeholder 2">
            <a:extLst>
              <a:ext uri="{FF2B5EF4-FFF2-40B4-BE49-F238E27FC236}">
                <a16:creationId xmlns:a16="http://schemas.microsoft.com/office/drawing/2014/main" id="{5B55B062-D904-8B3A-1B2D-32C494A2F8AE}"/>
              </a:ext>
            </a:extLst>
          </p:cNvPr>
          <p:cNvSpPr txBox="1">
            <a:spLocks/>
          </p:cNvSpPr>
          <p:nvPr/>
        </p:nvSpPr>
        <p:spPr>
          <a:xfrm>
            <a:off x="5061674" y="4478520"/>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50</a:t>
            </a:r>
          </a:p>
        </p:txBody>
      </p:sp>
      <p:sp>
        <p:nvSpPr>
          <p:cNvPr id="26" name="Content Placeholder 2">
            <a:extLst>
              <a:ext uri="{FF2B5EF4-FFF2-40B4-BE49-F238E27FC236}">
                <a16:creationId xmlns:a16="http://schemas.microsoft.com/office/drawing/2014/main" id="{4D3D2B06-A8BF-AB6F-519A-3C9D61637ABF}"/>
              </a:ext>
            </a:extLst>
          </p:cNvPr>
          <p:cNvSpPr txBox="1">
            <a:spLocks/>
          </p:cNvSpPr>
          <p:nvPr/>
        </p:nvSpPr>
        <p:spPr>
          <a:xfrm rot="16200000">
            <a:off x="3784994" y="3713685"/>
            <a:ext cx="2543887" cy="30742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56767"/>
                </a:solidFill>
                <a:latin typeface=""/>
              </a:rPr>
              <a:t>Cost per customer ($)</a:t>
            </a:r>
          </a:p>
        </p:txBody>
      </p:sp>
      <p:sp>
        <p:nvSpPr>
          <p:cNvPr id="27" name="Content Placeholder 2">
            <a:extLst>
              <a:ext uri="{FF2B5EF4-FFF2-40B4-BE49-F238E27FC236}">
                <a16:creationId xmlns:a16="http://schemas.microsoft.com/office/drawing/2014/main" id="{E5068888-0700-DBC9-67DC-3D6DEDBB6350}"/>
              </a:ext>
            </a:extLst>
          </p:cNvPr>
          <p:cNvSpPr txBox="1">
            <a:spLocks/>
          </p:cNvSpPr>
          <p:nvPr/>
        </p:nvSpPr>
        <p:spPr>
          <a:xfrm>
            <a:off x="6732640" y="730612"/>
            <a:ext cx="3937054" cy="42757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Customer Success Story – ROI Impact</a:t>
            </a:r>
          </a:p>
        </p:txBody>
      </p:sp>
      <p:sp>
        <p:nvSpPr>
          <p:cNvPr id="28" name="Freeform 17">
            <a:extLst>
              <a:ext uri="{FF2B5EF4-FFF2-40B4-BE49-F238E27FC236}">
                <a16:creationId xmlns:a16="http://schemas.microsoft.com/office/drawing/2014/main" id="{B7879161-6F0D-8888-DFDE-5A87D32FE55D}"/>
              </a:ext>
            </a:extLst>
          </p:cNvPr>
          <p:cNvSpPr/>
          <p:nvPr/>
        </p:nvSpPr>
        <p:spPr>
          <a:xfrm>
            <a:off x="11274079" y="59829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
        <p:nvSpPr>
          <p:cNvPr id="30" name="Rectangle 29">
            <a:extLst>
              <a:ext uri="{FF2B5EF4-FFF2-40B4-BE49-F238E27FC236}">
                <a16:creationId xmlns:a16="http://schemas.microsoft.com/office/drawing/2014/main" id="{A8A41A40-03FA-19A3-179C-BA60D9558743}"/>
              </a:ext>
            </a:extLst>
          </p:cNvPr>
          <p:cNvSpPr/>
          <p:nvPr/>
        </p:nvSpPr>
        <p:spPr>
          <a:xfrm>
            <a:off x="6813721" y="4085304"/>
            <a:ext cx="721744" cy="1165887"/>
          </a:xfrm>
          <a:prstGeom prst="rect">
            <a:avLst/>
          </a:prstGeom>
          <a:solidFill>
            <a:srgbClr val="F27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2971AB8-2AFB-05EB-8F30-EF5E40E6DB25}"/>
              </a:ext>
            </a:extLst>
          </p:cNvPr>
          <p:cNvSpPr/>
          <p:nvPr/>
        </p:nvSpPr>
        <p:spPr>
          <a:xfrm>
            <a:off x="8271810" y="2419725"/>
            <a:ext cx="721744" cy="2836098"/>
          </a:xfrm>
          <a:prstGeom prst="rect">
            <a:avLst/>
          </a:prstGeom>
          <a:solidFill>
            <a:srgbClr val="3977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9FD30800-1606-4EA3-82F6-32EB6AFF0C84}"/>
              </a:ext>
            </a:extLst>
          </p:cNvPr>
          <p:cNvSpPr txBox="1">
            <a:spLocks/>
          </p:cNvSpPr>
          <p:nvPr/>
        </p:nvSpPr>
        <p:spPr>
          <a:xfrm>
            <a:off x="7954296" y="5428767"/>
            <a:ext cx="1902542" cy="6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CLV Metrics</a:t>
            </a:r>
          </a:p>
        </p:txBody>
      </p:sp>
      <p:sp>
        <p:nvSpPr>
          <p:cNvPr id="33" name="Rectangle 32">
            <a:extLst>
              <a:ext uri="{FF2B5EF4-FFF2-40B4-BE49-F238E27FC236}">
                <a16:creationId xmlns:a16="http://schemas.microsoft.com/office/drawing/2014/main" id="{3B6601A3-1D1A-FFA5-D260-04C77A841EE9}"/>
              </a:ext>
            </a:extLst>
          </p:cNvPr>
          <p:cNvSpPr/>
          <p:nvPr/>
        </p:nvSpPr>
        <p:spPr>
          <a:xfrm>
            <a:off x="8986648" y="1814054"/>
            <a:ext cx="721744" cy="3442058"/>
          </a:xfrm>
          <a:prstGeom prst="rect">
            <a:avLst/>
          </a:prstGeom>
          <a:solidFill>
            <a:srgbClr val="F27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7BD5F4-5178-7878-DFD9-DC25C8300B79}"/>
              </a:ext>
            </a:extLst>
          </p:cNvPr>
          <p:cNvSpPr/>
          <p:nvPr/>
        </p:nvSpPr>
        <p:spPr>
          <a:xfrm>
            <a:off x="10423230" y="5203182"/>
            <a:ext cx="721744" cy="36000"/>
          </a:xfrm>
          <a:prstGeom prst="rect">
            <a:avLst/>
          </a:prstGeom>
          <a:solidFill>
            <a:srgbClr val="3977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6947510-DA42-5E3C-3D82-9C58A27B4F38}"/>
              </a:ext>
            </a:extLst>
          </p:cNvPr>
          <p:cNvSpPr/>
          <p:nvPr/>
        </p:nvSpPr>
        <p:spPr>
          <a:xfrm>
            <a:off x="11145255" y="5161846"/>
            <a:ext cx="721744" cy="72000"/>
          </a:xfrm>
          <a:prstGeom prst="rect">
            <a:avLst/>
          </a:prstGeom>
          <a:solidFill>
            <a:srgbClr val="F27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2A2589-C3C2-B2AD-1733-CB0EEE261991}"/>
              </a:ext>
            </a:extLst>
          </p:cNvPr>
          <p:cNvSpPr/>
          <p:nvPr/>
        </p:nvSpPr>
        <p:spPr>
          <a:xfrm>
            <a:off x="10669420" y="1278272"/>
            <a:ext cx="288000" cy="112976"/>
          </a:xfrm>
          <a:prstGeom prst="rect">
            <a:avLst/>
          </a:prstGeom>
          <a:solidFill>
            <a:srgbClr val="3977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13DB77-0D46-EFD3-0BB0-97A5302BD18D}"/>
              </a:ext>
            </a:extLst>
          </p:cNvPr>
          <p:cNvSpPr/>
          <p:nvPr/>
        </p:nvSpPr>
        <p:spPr>
          <a:xfrm>
            <a:off x="10659592" y="1430672"/>
            <a:ext cx="288000" cy="112976"/>
          </a:xfrm>
          <a:prstGeom prst="rect">
            <a:avLst/>
          </a:prstGeom>
          <a:solidFill>
            <a:srgbClr val="F27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DA6365E-3EF0-75AE-FCE8-F1162608BFFB}"/>
              </a:ext>
            </a:extLst>
          </p:cNvPr>
          <p:cNvSpPr txBox="1"/>
          <p:nvPr/>
        </p:nvSpPr>
        <p:spPr>
          <a:xfrm>
            <a:off x="10983664" y="1163162"/>
            <a:ext cx="619850" cy="276999"/>
          </a:xfrm>
          <a:prstGeom prst="rect">
            <a:avLst/>
          </a:prstGeom>
          <a:noFill/>
        </p:spPr>
        <p:txBody>
          <a:bodyPr wrap="none" rtlCol="0">
            <a:spAutoFit/>
          </a:bodyPr>
          <a:lstStyle/>
          <a:p>
            <a:r>
              <a:rPr lang="en-US" sz="1200" dirty="0"/>
              <a:t>Before</a:t>
            </a:r>
          </a:p>
        </p:txBody>
      </p:sp>
      <p:sp>
        <p:nvSpPr>
          <p:cNvPr id="40" name="TextBox 39">
            <a:extLst>
              <a:ext uri="{FF2B5EF4-FFF2-40B4-BE49-F238E27FC236}">
                <a16:creationId xmlns:a16="http://schemas.microsoft.com/office/drawing/2014/main" id="{C83240E1-5702-AD48-CCF2-AC36E4431956}"/>
              </a:ext>
            </a:extLst>
          </p:cNvPr>
          <p:cNvSpPr txBox="1"/>
          <p:nvPr/>
        </p:nvSpPr>
        <p:spPr>
          <a:xfrm>
            <a:off x="10985122" y="1342997"/>
            <a:ext cx="505395" cy="276999"/>
          </a:xfrm>
          <a:prstGeom prst="rect">
            <a:avLst/>
          </a:prstGeom>
          <a:noFill/>
        </p:spPr>
        <p:txBody>
          <a:bodyPr wrap="none" rtlCol="0">
            <a:spAutoFit/>
          </a:bodyPr>
          <a:lstStyle/>
          <a:p>
            <a:r>
              <a:rPr lang="en-US" sz="1200" dirty="0"/>
              <a:t>After</a:t>
            </a:r>
          </a:p>
        </p:txBody>
      </p:sp>
    </p:spTree>
    <p:extLst>
      <p:ext uri="{BB962C8B-B14F-4D97-AF65-F5344CB8AC3E}">
        <p14:creationId xmlns:p14="http://schemas.microsoft.com/office/powerpoint/2010/main" val="342758033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FA3C-1B04-1A03-EBBE-6ECBAC67D20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9BD21C-8234-C099-EC1F-3E18C9BF61B7}"/>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a:extLst>
              <a:ext uri="{FF2B5EF4-FFF2-40B4-BE49-F238E27FC236}">
                <a16:creationId xmlns:a16="http://schemas.microsoft.com/office/drawing/2014/main" id="{DCC21BD4-95F6-B359-033F-17B3F08B85C4}"/>
              </a:ext>
            </a:extLst>
          </p:cNvPr>
          <p:cNvGrpSpPr>
            <a:grpSpLocks noChangeAspect="1"/>
          </p:cNvGrpSpPr>
          <p:nvPr/>
        </p:nvGrpSpPr>
        <p:grpSpPr>
          <a:xfrm>
            <a:off x="2973251" y="427710"/>
            <a:ext cx="9218749" cy="5605123"/>
            <a:chOff x="1" y="0"/>
            <a:chExt cx="11433350" cy="6951630"/>
          </a:xfrm>
        </p:grpSpPr>
        <p:pic>
          <p:nvPicPr>
            <p:cNvPr id="10" name="Picture 9">
              <a:extLst>
                <a:ext uri="{FF2B5EF4-FFF2-40B4-BE49-F238E27FC236}">
                  <a16:creationId xmlns:a16="http://schemas.microsoft.com/office/drawing/2014/main" id="{B267EBB9-32A4-2156-DFAA-F5AB76257352}"/>
                </a:ext>
              </a:extLst>
            </p:cNvPr>
            <p:cNvPicPr>
              <a:picLocks noChangeAspect="1"/>
            </p:cNvPicPr>
            <p:nvPr/>
          </p:nvPicPr>
          <p:blipFill>
            <a:blip r:embed="rId3"/>
            <a:srcRect t="6231" r="13617" b="6231"/>
            <a:stretch>
              <a:fillRect/>
            </a:stretch>
          </p:blipFill>
          <p:spPr>
            <a:xfrm>
              <a:off x="1" y="0"/>
              <a:ext cx="11433350" cy="6951630"/>
            </a:xfrm>
            <a:prstGeom prst="rect">
              <a:avLst/>
            </a:prstGeom>
          </p:spPr>
        </p:pic>
      </p:grpSp>
      <p:sp>
        <p:nvSpPr>
          <p:cNvPr id="4" name="Rectangle 3">
            <a:extLst>
              <a:ext uri="{FF2B5EF4-FFF2-40B4-BE49-F238E27FC236}">
                <a16:creationId xmlns:a16="http://schemas.microsoft.com/office/drawing/2014/main" id="{05907D97-6579-813F-1F40-FCFD49AB4EE4}"/>
              </a:ext>
            </a:extLst>
          </p:cNvPr>
          <p:cNvSpPr/>
          <p:nvPr/>
        </p:nvSpPr>
        <p:spPr>
          <a:xfrm>
            <a:off x="0" y="0"/>
            <a:ext cx="4685290"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
            </a:endParaRPr>
          </a:p>
          <a:p>
            <a:pPr marL="342900" indent="-342900">
              <a:buFont typeface="Arial" panose="020B0604020202020204" pitchFamily="34" charset="0"/>
              <a:buChar char="•"/>
            </a:pPr>
            <a:r>
              <a:rPr lang="en-US" sz="2000" dirty="0">
                <a:latin typeface=""/>
              </a:rPr>
              <a:t>Increase overall retention by an estimated 10–15% in Year 1</a:t>
            </a:r>
          </a:p>
          <a:p>
            <a:br>
              <a:rPr lang="en-US" sz="2000" dirty="0">
                <a:latin typeface=""/>
              </a:rPr>
            </a:br>
            <a:r>
              <a:rPr lang="en-US" sz="2000" u="sng" dirty="0">
                <a:latin typeface=""/>
              </a:rPr>
              <a:t>01 Segmentation &amp; Benefits</a:t>
            </a:r>
          </a:p>
          <a:p>
            <a:endParaRPr lang="en-US" sz="2000" b="1" u="sng" dirty="0">
              <a:latin typeface=""/>
            </a:endParaRPr>
          </a:p>
          <a:p>
            <a:pPr marL="342900" indent="-342900">
              <a:buFont typeface="Arial" panose="020B0604020202020204" pitchFamily="34" charset="0"/>
              <a:buChar char="•"/>
            </a:pPr>
            <a:r>
              <a:rPr lang="en-US" sz="2000" dirty="0">
                <a:latin typeface=""/>
              </a:rPr>
              <a:t>(High-value loyal, at-risk high-value, new, low-value repeat).</a:t>
            </a:r>
          </a:p>
          <a:p>
            <a:endParaRPr lang="en-US" sz="2000" dirty="0">
              <a:latin typeface=""/>
            </a:endParaRPr>
          </a:p>
          <a:p>
            <a:pPr marL="342900" indent="-342900">
              <a:buFont typeface="Arial" panose="020B0604020202020204" pitchFamily="34" charset="0"/>
              <a:buChar char="•"/>
            </a:pPr>
            <a:r>
              <a:rPr lang="en-US" sz="2000" dirty="0">
                <a:latin typeface=""/>
              </a:rPr>
              <a:t>Higher CLV | Lower Churn | Better ROI | Stronger Brand.</a:t>
            </a:r>
          </a:p>
        </p:txBody>
      </p:sp>
      <p:sp>
        <p:nvSpPr>
          <p:cNvPr id="2" name="Title 1">
            <a:extLst>
              <a:ext uri="{FF2B5EF4-FFF2-40B4-BE49-F238E27FC236}">
                <a16:creationId xmlns:a16="http://schemas.microsoft.com/office/drawing/2014/main" id="{01BFB8C6-24F0-873D-BE5B-3888A5E9CCC2}"/>
              </a:ext>
            </a:extLst>
          </p:cNvPr>
          <p:cNvSpPr>
            <a:spLocks noGrp="1"/>
          </p:cNvSpPr>
          <p:nvPr>
            <p:ph type="title"/>
          </p:nvPr>
        </p:nvSpPr>
        <p:spPr>
          <a:xfrm>
            <a:off x="162232" y="101992"/>
            <a:ext cx="4523058" cy="903288"/>
          </a:xfrm>
        </p:spPr>
        <p:txBody>
          <a:bodyPr>
            <a:normAutofit/>
          </a:bodyPr>
          <a:lstStyle/>
          <a:p>
            <a:r>
              <a:rPr lang="en-US" sz="4000" dirty="0">
                <a:solidFill>
                  <a:schemeClr val="bg1"/>
                </a:solidFill>
                <a:latin typeface=""/>
              </a:rPr>
              <a:t>Business</a:t>
            </a:r>
            <a:r>
              <a:rPr lang="en-US" dirty="0">
                <a:solidFill>
                  <a:schemeClr val="bg1"/>
                </a:solidFill>
                <a:latin typeface=""/>
              </a:rPr>
              <a:t> Impact</a:t>
            </a:r>
          </a:p>
        </p:txBody>
      </p:sp>
      <p:sp>
        <p:nvSpPr>
          <p:cNvPr id="28" name="Freeform 17">
            <a:extLst>
              <a:ext uri="{FF2B5EF4-FFF2-40B4-BE49-F238E27FC236}">
                <a16:creationId xmlns:a16="http://schemas.microsoft.com/office/drawing/2014/main" id="{0C30D1B7-CF61-C6BA-F9AC-B9DA4F2A801E}"/>
              </a:ext>
            </a:extLst>
          </p:cNvPr>
          <p:cNvSpPr/>
          <p:nvPr/>
        </p:nvSpPr>
        <p:spPr>
          <a:xfrm>
            <a:off x="11274079" y="59829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stretch>
              <a:fillRect/>
            </a:stretch>
          </a:blipFill>
        </p:spPr>
        <p:txBody>
          <a:bodyPr/>
          <a:lstStyle/>
          <a:p>
            <a:pPr algn="r"/>
            <a:endParaRPr lang="en-US" dirty="0"/>
          </a:p>
        </p:txBody>
      </p:sp>
    </p:spTree>
    <p:extLst>
      <p:ext uri="{BB962C8B-B14F-4D97-AF65-F5344CB8AC3E}">
        <p14:creationId xmlns:p14="http://schemas.microsoft.com/office/powerpoint/2010/main" val="301313431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A7553-25A2-5E33-5A77-E40CA5A2F0B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3CF09FC-05C8-C4D2-BBA1-68324286CDAC}"/>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3D4408-163A-19D7-68C1-68EF49C91FC9}"/>
              </a:ext>
            </a:extLst>
          </p:cNvPr>
          <p:cNvSpPr/>
          <p:nvPr/>
        </p:nvSpPr>
        <p:spPr>
          <a:xfrm>
            <a:off x="0" y="0"/>
            <a:ext cx="4685290"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2000" dirty="0"/>
              <a:t>Retention Rate, CLV, and Marketing Efficiency improvements post-implementation.</a:t>
            </a:r>
            <a:br>
              <a:rPr lang="en-CA" sz="2000" dirty="0"/>
            </a:br>
            <a:endParaRPr lang="en-CA" sz="2000" dirty="0"/>
          </a:p>
        </p:txBody>
      </p:sp>
      <p:sp>
        <p:nvSpPr>
          <p:cNvPr id="2" name="Title 1">
            <a:extLst>
              <a:ext uri="{FF2B5EF4-FFF2-40B4-BE49-F238E27FC236}">
                <a16:creationId xmlns:a16="http://schemas.microsoft.com/office/drawing/2014/main" id="{8F75F3ED-6854-F5F2-7F95-8507DD59EE5F}"/>
              </a:ext>
            </a:extLst>
          </p:cNvPr>
          <p:cNvSpPr>
            <a:spLocks noGrp="1"/>
          </p:cNvSpPr>
          <p:nvPr>
            <p:ph type="title"/>
          </p:nvPr>
        </p:nvSpPr>
        <p:spPr>
          <a:xfrm>
            <a:off x="162232" y="101992"/>
            <a:ext cx="4523058" cy="903288"/>
          </a:xfrm>
        </p:spPr>
        <p:txBody>
          <a:bodyPr>
            <a:normAutofit fontScale="90000"/>
          </a:bodyPr>
          <a:lstStyle/>
          <a:p>
            <a:r>
              <a:rPr lang="en-US" dirty="0">
                <a:solidFill>
                  <a:schemeClr val="bg1"/>
                </a:solidFill>
                <a:latin typeface=""/>
              </a:rPr>
              <a:t>ROI Gains: </a:t>
            </a:r>
            <a:br>
              <a:rPr lang="en-US" dirty="0">
                <a:solidFill>
                  <a:schemeClr val="bg1"/>
                </a:solidFill>
                <a:latin typeface=""/>
              </a:rPr>
            </a:br>
            <a:r>
              <a:rPr lang="en-US" dirty="0">
                <a:solidFill>
                  <a:schemeClr val="bg1"/>
                </a:solidFill>
                <a:latin typeface=""/>
              </a:rPr>
              <a:t>Before vs After</a:t>
            </a:r>
          </a:p>
        </p:txBody>
      </p:sp>
      <p:sp>
        <p:nvSpPr>
          <p:cNvPr id="28" name="Freeform 17">
            <a:extLst>
              <a:ext uri="{FF2B5EF4-FFF2-40B4-BE49-F238E27FC236}">
                <a16:creationId xmlns:a16="http://schemas.microsoft.com/office/drawing/2014/main" id="{0F6D9AF1-D3DB-25F0-CFA8-6B5D5063BDC0}"/>
              </a:ext>
            </a:extLst>
          </p:cNvPr>
          <p:cNvSpPr/>
          <p:nvPr/>
        </p:nvSpPr>
        <p:spPr>
          <a:xfrm>
            <a:off x="11274079" y="59829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graphicFrame>
        <p:nvGraphicFramePr>
          <p:cNvPr id="8" name="Chart 7">
            <a:extLst>
              <a:ext uri="{FF2B5EF4-FFF2-40B4-BE49-F238E27FC236}">
                <a16:creationId xmlns:a16="http://schemas.microsoft.com/office/drawing/2014/main" id="{8E10F6C4-6F1F-69D1-EC67-1A24132EE1FA}"/>
              </a:ext>
            </a:extLst>
          </p:cNvPr>
          <p:cNvGraphicFramePr>
            <a:graphicFrameLocks noChangeAspect="1"/>
          </p:cNvGraphicFramePr>
          <p:nvPr>
            <p:extLst>
              <p:ext uri="{D42A27DB-BD31-4B8C-83A1-F6EECF244321}">
                <p14:modId xmlns:p14="http://schemas.microsoft.com/office/powerpoint/2010/main" val="2323001901"/>
              </p:ext>
            </p:extLst>
          </p:nvPr>
        </p:nvGraphicFramePr>
        <p:xfrm>
          <a:off x="4685290" y="1005280"/>
          <a:ext cx="7506142" cy="4943248"/>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2">
            <a:extLst>
              <a:ext uri="{FF2B5EF4-FFF2-40B4-BE49-F238E27FC236}">
                <a16:creationId xmlns:a16="http://schemas.microsoft.com/office/drawing/2014/main" id="{0F3415A6-B5E1-9E22-8554-ED29641ADD78}"/>
              </a:ext>
            </a:extLst>
          </p:cNvPr>
          <p:cNvSpPr txBox="1">
            <a:spLocks/>
          </p:cNvSpPr>
          <p:nvPr/>
        </p:nvSpPr>
        <p:spPr>
          <a:xfrm>
            <a:off x="6469834" y="381322"/>
            <a:ext cx="3937054" cy="427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Usage Trends &amp; Behaviors</a:t>
            </a:r>
          </a:p>
        </p:txBody>
      </p:sp>
    </p:spTree>
    <p:extLst>
      <p:ext uri="{BB962C8B-B14F-4D97-AF65-F5344CB8AC3E}">
        <p14:creationId xmlns:p14="http://schemas.microsoft.com/office/powerpoint/2010/main" val="224638734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E53C-E63D-303C-0A4D-0C2AF0A44D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3F5091E-4B13-0808-C315-822A4B5F193B}"/>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12">
            <a:extLst>
              <a:ext uri="{FF2B5EF4-FFF2-40B4-BE49-F238E27FC236}">
                <a16:creationId xmlns:a16="http://schemas.microsoft.com/office/drawing/2014/main" id="{6830A8FC-A435-0643-EBBE-7FAD4553688E}"/>
              </a:ext>
            </a:extLst>
          </p:cNvPr>
          <p:cNvSpPr>
            <a:spLocks noChangeAspect="1"/>
          </p:cNvSpPr>
          <p:nvPr/>
        </p:nvSpPr>
        <p:spPr>
          <a:xfrm>
            <a:off x="4778617" y="0"/>
            <a:ext cx="7244148" cy="5828866"/>
          </a:xfrm>
          <a:custGeom>
            <a:avLst/>
            <a:gdLst/>
            <a:ahLst/>
            <a:cxnLst/>
            <a:rect l="l" t="t" r="r" b="b"/>
            <a:pathLst>
              <a:path w="11177419" h="6795841">
                <a:moveTo>
                  <a:pt x="0" y="0"/>
                </a:moveTo>
                <a:lnTo>
                  <a:pt x="11177419" y="0"/>
                </a:lnTo>
                <a:lnTo>
                  <a:pt x="11177419" y="6795842"/>
                </a:lnTo>
                <a:lnTo>
                  <a:pt x="0" y="6795842"/>
                </a:lnTo>
                <a:lnTo>
                  <a:pt x="0" y="0"/>
                </a:lnTo>
                <a:close/>
              </a:path>
            </a:pathLst>
          </a:custGeom>
          <a:blipFill>
            <a:blip r:embed="rId3"/>
            <a:stretch>
              <a:fillRect l="-22042" r="-18688" b="-4940"/>
            </a:stretch>
          </a:blipFill>
        </p:spPr>
        <p:txBody>
          <a:bodyPr/>
          <a:lstStyle/>
          <a:p>
            <a:endParaRPr lang="en-US"/>
          </a:p>
        </p:txBody>
      </p:sp>
      <p:sp>
        <p:nvSpPr>
          <p:cNvPr id="4" name="Rectangle 3">
            <a:extLst>
              <a:ext uri="{FF2B5EF4-FFF2-40B4-BE49-F238E27FC236}">
                <a16:creationId xmlns:a16="http://schemas.microsoft.com/office/drawing/2014/main" id="{70CBA9DF-07D4-BE1B-DF00-E63C080A3EF4}"/>
              </a:ext>
            </a:extLst>
          </p:cNvPr>
          <p:cNvSpPr/>
          <p:nvPr/>
        </p:nvSpPr>
        <p:spPr>
          <a:xfrm>
            <a:off x="0" y="0"/>
            <a:ext cx="4685290" cy="6858000"/>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2000" dirty="0">
                <a:solidFill>
                  <a:schemeClr val="bg1"/>
                </a:solidFill>
                <a:latin typeface=""/>
              </a:rPr>
              <a:t>Data Security</a:t>
            </a:r>
          </a:p>
          <a:p>
            <a:endParaRPr lang="en-CA" sz="2000" dirty="0">
              <a:solidFill>
                <a:schemeClr val="bg1"/>
              </a:solidFill>
              <a:latin typeface=""/>
            </a:endParaRPr>
          </a:p>
          <a:p>
            <a:pPr marL="342900" indent="-342900">
              <a:buFont typeface="Arial" panose="020B0604020202020204" pitchFamily="34" charset="0"/>
              <a:buChar char="•"/>
            </a:pPr>
            <a:r>
              <a:rPr lang="en-CA" sz="2000" dirty="0">
                <a:solidFill>
                  <a:schemeClr val="bg1"/>
                </a:solidFill>
                <a:latin typeface=""/>
              </a:rPr>
              <a:t>Model Governance</a:t>
            </a:r>
          </a:p>
          <a:p>
            <a:endParaRPr lang="en-CA" sz="2000" dirty="0">
              <a:solidFill>
                <a:schemeClr val="bg1"/>
              </a:solidFill>
              <a:latin typeface=""/>
            </a:endParaRPr>
          </a:p>
          <a:p>
            <a:pPr marL="342900" indent="-342900">
              <a:buFont typeface="Arial" panose="020B0604020202020204" pitchFamily="34" charset="0"/>
              <a:buChar char="•"/>
            </a:pPr>
            <a:r>
              <a:rPr lang="en-CA" sz="2000" dirty="0">
                <a:solidFill>
                  <a:schemeClr val="bg1"/>
                </a:solidFill>
                <a:latin typeface=""/>
              </a:rPr>
              <a:t>Ease of Integration</a:t>
            </a:r>
            <a:endParaRPr lang="en-US" sz="2000" dirty="0">
              <a:solidFill>
                <a:schemeClr val="bg1"/>
              </a:solidFill>
              <a:latin typeface=""/>
              <a:ea typeface="Poppins Bold"/>
              <a:cs typeface="Poppins Bold"/>
              <a:sym typeface="Poppins Bold"/>
            </a:endParaRPr>
          </a:p>
        </p:txBody>
      </p:sp>
      <p:sp>
        <p:nvSpPr>
          <p:cNvPr id="2" name="Title 1">
            <a:extLst>
              <a:ext uri="{FF2B5EF4-FFF2-40B4-BE49-F238E27FC236}">
                <a16:creationId xmlns:a16="http://schemas.microsoft.com/office/drawing/2014/main" id="{1B072E69-62E7-0F37-B1FB-E75775389580}"/>
              </a:ext>
            </a:extLst>
          </p:cNvPr>
          <p:cNvSpPr>
            <a:spLocks noGrp="1"/>
          </p:cNvSpPr>
          <p:nvPr>
            <p:ph type="title"/>
          </p:nvPr>
        </p:nvSpPr>
        <p:spPr>
          <a:xfrm>
            <a:off x="162232" y="101992"/>
            <a:ext cx="4523058" cy="903288"/>
          </a:xfrm>
        </p:spPr>
        <p:txBody>
          <a:bodyPr>
            <a:normAutofit fontScale="90000"/>
          </a:bodyPr>
          <a:lstStyle/>
          <a:p>
            <a:r>
              <a:rPr lang="en-US" sz="4000" dirty="0">
                <a:solidFill>
                  <a:schemeClr val="bg1"/>
                </a:solidFill>
                <a:latin typeface=""/>
              </a:rPr>
              <a:t>Addressing Your Concerns</a:t>
            </a:r>
            <a:endParaRPr lang="en-US" dirty="0">
              <a:solidFill>
                <a:schemeClr val="bg1"/>
              </a:solidFill>
              <a:latin typeface=""/>
            </a:endParaRPr>
          </a:p>
        </p:txBody>
      </p:sp>
      <p:sp>
        <p:nvSpPr>
          <p:cNvPr id="28" name="Freeform 17">
            <a:extLst>
              <a:ext uri="{FF2B5EF4-FFF2-40B4-BE49-F238E27FC236}">
                <a16:creationId xmlns:a16="http://schemas.microsoft.com/office/drawing/2014/main" id="{04E0B221-DE6F-B939-11CF-0E0EA383954D}"/>
              </a:ext>
            </a:extLst>
          </p:cNvPr>
          <p:cNvSpPr/>
          <p:nvPr/>
        </p:nvSpPr>
        <p:spPr>
          <a:xfrm>
            <a:off x="11274079" y="59829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stretch>
              <a:fillRect/>
            </a:stretch>
          </a:blipFill>
        </p:spPr>
        <p:txBody>
          <a:bodyPr/>
          <a:lstStyle/>
          <a:p>
            <a:pPr algn="r"/>
            <a:endParaRPr lang="en-US" dirty="0"/>
          </a:p>
        </p:txBody>
      </p:sp>
    </p:spTree>
    <p:extLst>
      <p:ext uri="{BB962C8B-B14F-4D97-AF65-F5344CB8AC3E}">
        <p14:creationId xmlns:p14="http://schemas.microsoft.com/office/powerpoint/2010/main" val="2079572317"/>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7984A-2902-C3C8-C9E2-334CE15297F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EA9282-6416-4DA1-6E0E-DA5BA8A8191B}"/>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985F5"/>
              </a:solidFill>
            </a:endParaRPr>
          </a:p>
        </p:txBody>
      </p:sp>
      <p:sp>
        <p:nvSpPr>
          <p:cNvPr id="4" name="Rectangle 3">
            <a:extLst>
              <a:ext uri="{FF2B5EF4-FFF2-40B4-BE49-F238E27FC236}">
                <a16:creationId xmlns:a16="http://schemas.microsoft.com/office/drawing/2014/main" id="{9E55E7EE-4C4B-35E9-9298-6F8B2BCE9DF4}"/>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1F078-BC28-3EAD-3C42-82C63CB82F72}"/>
              </a:ext>
            </a:extLst>
          </p:cNvPr>
          <p:cNvSpPr>
            <a:spLocks noGrp="1"/>
          </p:cNvSpPr>
          <p:nvPr>
            <p:ph type="title"/>
          </p:nvPr>
        </p:nvSpPr>
        <p:spPr>
          <a:xfrm>
            <a:off x="838200" y="787400"/>
            <a:ext cx="10515600" cy="903288"/>
          </a:xfrm>
        </p:spPr>
        <p:txBody>
          <a:bodyPr>
            <a:normAutofit/>
          </a:bodyPr>
          <a:lstStyle/>
          <a:p>
            <a:r>
              <a:rPr lang="en-US" dirty="0">
                <a:solidFill>
                  <a:schemeClr val="bg1"/>
                </a:solidFill>
                <a:latin typeface=""/>
              </a:rPr>
              <a:t>Conclusion &amp; Next Steps</a:t>
            </a:r>
          </a:p>
        </p:txBody>
      </p:sp>
      <p:sp>
        <p:nvSpPr>
          <p:cNvPr id="7" name="Freeform 17">
            <a:extLst>
              <a:ext uri="{FF2B5EF4-FFF2-40B4-BE49-F238E27FC236}">
                <a16:creationId xmlns:a16="http://schemas.microsoft.com/office/drawing/2014/main" id="{01B69CE2-F395-A362-90B7-46C20AC1C0A8}"/>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grpSp>
        <p:nvGrpSpPr>
          <p:cNvPr id="17" name="Group 16">
            <a:extLst>
              <a:ext uri="{FF2B5EF4-FFF2-40B4-BE49-F238E27FC236}">
                <a16:creationId xmlns:a16="http://schemas.microsoft.com/office/drawing/2014/main" id="{33919469-41A1-D4D6-A637-1F54AF99FF91}"/>
              </a:ext>
            </a:extLst>
          </p:cNvPr>
          <p:cNvGrpSpPr/>
          <p:nvPr/>
        </p:nvGrpSpPr>
        <p:grpSpPr>
          <a:xfrm>
            <a:off x="1356854" y="3617142"/>
            <a:ext cx="9599646" cy="2520000"/>
            <a:chOff x="1342104" y="3605550"/>
            <a:chExt cx="9599646" cy="2520000"/>
          </a:xfrm>
        </p:grpSpPr>
        <p:sp>
          <p:nvSpPr>
            <p:cNvPr id="12" name="Oval 11">
              <a:extLst>
                <a:ext uri="{FF2B5EF4-FFF2-40B4-BE49-F238E27FC236}">
                  <a16:creationId xmlns:a16="http://schemas.microsoft.com/office/drawing/2014/main" id="{2C78F07D-21BC-058E-8ADE-BFC7AEE24CCF}"/>
                </a:ext>
              </a:extLst>
            </p:cNvPr>
            <p:cNvSpPr>
              <a:spLocks noChangeAspect="1"/>
            </p:cNvSpPr>
            <p:nvPr/>
          </p:nvSpPr>
          <p:spPr>
            <a:xfrm>
              <a:off x="1342104" y="4415550"/>
              <a:ext cx="900000" cy="900000"/>
            </a:xfrm>
            <a:prstGeom prst="ellipse">
              <a:avLst/>
            </a:prstGeom>
            <a:solidFill>
              <a:srgbClr val="49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38601CD-8AF0-AEE4-3BC2-6BD046F4A6FC}"/>
                </a:ext>
              </a:extLst>
            </p:cNvPr>
            <p:cNvSpPr>
              <a:spLocks noChangeAspect="1"/>
            </p:cNvSpPr>
            <p:nvPr/>
          </p:nvSpPr>
          <p:spPr>
            <a:xfrm>
              <a:off x="8421750" y="3605550"/>
              <a:ext cx="2520000" cy="2520000"/>
            </a:xfrm>
            <a:prstGeom prst="ellipse">
              <a:avLst/>
            </a:prstGeom>
            <a:solidFill>
              <a:srgbClr val="49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174729B-B12A-E6F3-DC9B-B3E5378D6442}"/>
                </a:ext>
              </a:extLst>
            </p:cNvPr>
            <p:cNvCxnSpPr>
              <a:stCxn id="12" idx="6"/>
              <a:endCxn id="14" idx="2"/>
            </p:cNvCxnSpPr>
            <p:nvPr/>
          </p:nvCxnSpPr>
          <p:spPr>
            <a:xfrm>
              <a:off x="2242104" y="4865550"/>
              <a:ext cx="6179646" cy="0"/>
            </a:xfrm>
            <a:prstGeom prst="line">
              <a:avLst/>
            </a:prstGeom>
            <a:ln w="38100" cap="rnd">
              <a:prstDash val="sysDot"/>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472F4DFA-0518-E6A3-3364-093C0C91FC55}"/>
                </a:ext>
              </a:extLst>
            </p:cNvPr>
            <p:cNvSpPr>
              <a:spLocks noChangeAspect="1"/>
            </p:cNvSpPr>
            <p:nvPr/>
          </p:nvSpPr>
          <p:spPr>
            <a:xfrm>
              <a:off x="4653326" y="4145550"/>
              <a:ext cx="1440000" cy="1440000"/>
            </a:xfrm>
            <a:prstGeom prst="ellipse">
              <a:avLst/>
            </a:prstGeom>
            <a:solidFill>
              <a:srgbClr val="49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61109AE-E505-B83C-8C2B-955251646303}"/>
              </a:ext>
            </a:extLst>
          </p:cNvPr>
          <p:cNvGrpSpPr/>
          <p:nvPr/>
        </p:nvGrpSpPr>
        <p:grpSpPr>
          <a:xfrm>
            <a:off x="766920" y="2898173"/>
            <a:ext cx="2787435" cy="1553935"/>
            <a:chOff x="1076632" y="2868677"/>
            <a:chExt cx="2787435" cy="1553935"/>
          </a:xfrm>
        </p:grpSpPr>
        <p:cxnSp>
          <p:nvCxnSpPr>
            <p:cNvPr id="19" name="Straight Connector 18">
              <a:extLst>
                <a:ext uri="{FF2B5EF4-FFF2-40B4-BE49-F238E27FC236}">
                  <a16:creationId xmlns:a16="http://schemas.microsoft.com/office/drawing/2014/main" id="{B744B63E-7D6E-6211-D549-4055B55D250E}"/>
                </a:ext>
              </a:extLst>
            </p:cNvPr>
            <p:cNvCxnSpPr/>
            <p:nvPr/>
          </p:nvCxnSpPr>
          <p:spPr>
            <a:xfrm>
              <a:off x="1076633" y="2979173"/>
              <a:ext cx="0" cy="1443439"/>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2D7ACBE-A09E-2354-E6F5-451FD25DE329}"/>
                </a:ext>
              </a:extLst>
            </p:cNvPr>
            <p:cNvSpPr txBox="1"/>
            <p:nvPr/>
          </p:nvSpPr>
          <p:spPr>
            <a:xfrm>
              <a:off x="1076632" y="2868677"/>
              <a:ext cx="2035273" cy="523220"/>
            </a:xfrm>
            <a:prstGeom prst="rect">
              <a:avLst/>
            </a:prstGeom>
            <a:noFill/>
          </p:spPr>
          <p:txBody>
            <a:bodyPr wrap="square" rtlCol="0">
              <a:spAutoFit/>
            </a:bodyPr>
            <a:lstStyle/>
            <a:p>
              <a:r>
                <a:rPr lang="en-US" sz="2800" dirty="0">
                  <a:solidFill>
                    <a:srgbClr val="4985F5"/>
                  </a:solidFill>
                  <a:latin typeface="Roboto" panose="02000000000000000000" pitchFamily="2" charset="0"/>
                  <a:ea typeface="Roboto" panose="02000000000000000000" pitchFamily="2" charset="0"/>
                  <a:cs typeface="Roboto" panose="02000000000000000000" pitchFamily="2" charset="0"/>
                </a:rPr>
                <a:t>More Data</a:t>
              </a:r>
            </a:p>
          </p:txBody>
        </p:sp>
        <p:sp>
          <p:nvSpPr>
            <p:cNvPr id="22" name="TextBox 21">
              <a:extLst>
                <a:ext uri="{FF2B5EF4-FFF2-40B4-BE49-F238E27FC236}">
                  <a16:creationId xmlns:a16="http://schemas.microsoft.com/office/drawing/2014/main" id="{BCB60185-3133-A29E-5AB2-34001047B788}"/>
                </a:ext>
              </a:extLst>
            </p:cNvPr>
            <p:cNvSpPr txBox="1"/>
            <p:nvPr/>
          </p:nvSpPr>
          <p:spPr>
            <a:xfrm>
              <a:off x="1076632" y="3391897"/>
              <a:ext cx="2787435" cy="923330"/>
            </a:xfrm>
            <a:prstGeom prst="rect">
              <a:avLst/>
            </a:prstGeom>
            <a:noFill/>
          </p:spPr>
          <p:txBody>
            <a:bodyPr wrap="square" rtlCol="0">
              <a:spAutoFit/>
            </a:bodyPr>
            <a:lstStyle/>
            <a:p>
              <a:r>
                <a:rPr lang="en-US" dirty="0">
                  <a:solidFill>
                    <a:srgbClr val="646565"/>
                  </a:solidFill>
                  <a:latin typeface="Roboto" panose="02000000000000000000" pitchFamily="2" charset="0"/>
                  <a:ea typeface="Roboto" panose="02000000000000000000" pitchFamily="2" charset="0"/>
                  <a:cs typeface="Roboto" panose="02000000000000000000" pitchFamily="2" charset="0"/>
                </a:rPr>
                <a:t>First step towards a more data driven customer-centric Wakflo</a:t>
              </a:r>
            </a:p>
          </p:txBody>
        </p:sp>
      </p:grpSp>
      <p:grpSp>
        <p:nvGrpSpPr>
          <p:cNvPr id="24" name="Group 23">
            <a:extLst>
              <a:ext uri="{FF2B5EF4-FFF2-40B4-BE49-F238E27FC236}">
                <a16:creationId xmlns:a16="http://schemas.microsoft.com/office/drawing/2014/main" id="{524763F1-1644-53E2-82E2-500F73F0099D}"/>
              </a:ext>
            </a:extLst>
          </p:cNvPr>
          <p:cNvGrpSpPr/>
          <p:nvPr/>
        </p:nvGrpSpPr>
        <p:grpSpPr>
          <a:xfrm>
            <a:off x="3657996" y="2681528"/>
            <a:ext cx="4114828" cy="1553935"/>
            <a:chOff x="1076632" y="2868677"/>
            <a:chExt cx="2787435" cy="1553935"/>
          </a:xfrm>
        </p:grpSpPr>
        <p:cxnSp>
          <p:nvCxnSpPr>
            <p:cNvPr id="25" name="Straight Connector 24">
              <a:extLst>
                <a:ext uri="{FF2B5EF4-FFF2-40B4-BE49-F238E27FC236}">
                  <a16:creationId xmlns:a16="http://schemas.microsoft.com/office/drawing/2014/main" id="{2948C380-B42F-9735-FAD3-114D74F0C2A7}"/>
                </a:ext>
              </a:extLst>
            </p:cNvPr>
            <p:cNvCxnSpPr/>
            <p:nvPr/>
          </p:nvCxnSpPr>
          <p:spPr>
            <a:xfrm>
              <a:off x="1076633" y="2979173"/>
              <a:ext cx="0" cy="1443439"/>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3282E5B-026A-E191-DF6D-CF6B08694D32}"/>
                </a:ext>
              </a:extLst>
            </p:cNvPr>
            <p:cNvSpPr txBox="1"/>
            <p:nvPr/>
          </p:nvSpPr>
          <p:spPr>
            <a:xfrm>
              <a:off x="1076632" y="2868677"/>
              <a:ext cx="2035273" cy="523220"/>
            </a:xfrm>
            <a:prstGeom prst="rect">
              <a:avLst/>
            </a:prstGeom>
            <a:noFill/>
          </p:spPr>
          <p:txBody>
            <a:bodyPr wrap="square" rtlCol="0">
              <a:spAutoFit/>
            </a:bodyPr>
            <a:lstStyle/>
            <a:p>
              <a:r>
                <a:rPr lang="en-US" sz="2800" dirty="0">
                  <a:solidFill>
                    <a:srgbClr val="4985F5"/>
                  </a:solidFill>
                  <a:latin typeface="Roboto" panose="02000000000000000000" pitchFamily="2" charset="0"/>
                  <a:ea typeface="Roboto" panose="02000000000000000000" pitchFamily="2" charset="0"/>
                  <a:cs typeface="Roboto" panose="02000000000000000000" pitchFamily="2" charset="0"/>
                </a:rPr>
                <a:t>The Why</a:t>
              </a:r>
            </a:p>
          </p:txBody>
        </p:sp>
        <p:sp>
          <p:nvSpPr>
            <p:cNvPr id="27" name="TextBox 26">
              <a:extLst>
                <a:ext uri="{FF2B5EF4-FFF2-40B4-BE49-F238E27FC236}">
                  <a16:creationId xmlns:a16="http://schemas.microsoft.com/office/drawing/2014/main" id="{5E254196-64B0-8F15-8FB2-BA1FD9119BC8}"/>
                </a:ext>
              </a:extLst>
            </p:cNvPr>
            <p:cNvSpPr txBox="1"/>
            <p:nvPr/>
          </p:nvSpPr>
          <p:spPr>
            <a:xfrm>
              <a:off x="1076632" y="3391897"/>
              <a:ext cx="2787435" cy="923330"/>
            </a:xfrm>
            <a:prstGeom prst="rect">
              <a:avLst/>
            </a:prstGeom>
            <a:noFill/>
          </p:spPr>
          <p:txBody>
            <a:bodyPr wrap="square" rtlCol="0">
              <a:spAutoFit/>
            </a:bodyPr>
            <a:lstStyle/>
            <a:p>
              <a:r>
                <a:rPr lang="en-US" dirty="0">
                  <a:solidFill>
                    <a:srgbClr val="646565"/>
                  </a:solidFill>
                  <a:latin typeface="Roboto" panose="02000000000000000000" pitchFamily="2" charset="0"/>
                  <a:ea typeface="Roboto" panose="02000000000000000000" pitchFamily="2" charset="0"/>
                  <a:cs typeface="Roboto" panose="02000000000000000000" pitchFamily="2" charset="0"/>
                </a:rPr>
                <a:t>Understand the ‘why’ behind customer behavior (e.g. high purchases signal loyalty you can nurture)</a:t>
              </a:r>
            </a:p>
          </p:txBody>
        </p:sp>
      </p:grpSp>
      <p:grpSp>
        <p:nvGrpSpPr>
          <p:cNvPr id="28" name="Group 27">
            <a:extLst>
              <a:ext uri="{FF2B5EF4-FFF2-40B4-BE49-F238E27FC236}">
                <a16:creationId xmlns:a16="http://schemas.microsoft.com/office/drawing/2014/main" id="{A56A11CD-AA7A-9C15-D90C-06512D4175A8}"/>
              </a:ext>
            </a:extLst>
          </p:cNvPr>
          <p:cNvGrpSpPr/>
          <p:nvPr/>
        </p:nvGrpSpPr>
        <p:grpSpPr>
          <a:xfrm>
            <a:off x="7939937" y="2229244"/>
            <a:ext cx="4114828" cy="1553935"/>
            <a:chOff x="1076632" y="2868677"/>
            <a:chExt cx="2787435" cy="1553935"/>
          </a:xfrm>
        </p:grpSpPr>
        <p:cxnSp>
          <p:nvCxnSpPr>
            <p:cNvPr id="29" name="Straight Connector 28">
              <a:extLst>
                <a:ext uri="{FF2B5EF4-FFF2-40B4-BE49-F238E27FC236}">
                  <a16:creationId xmlns:a16="http://schemas.microsoft.com/office/drawing/2014/main" id="{44AC0FE4-5E6A-4C6A-C923-7F1BB84F2C82}"/>
                </a:ext>
              </a:extLst>
            </p:cNvPr>
            <p:cNvCxnSpPr/>
            <p:nvPr/>
          </p:nvCxnSpPr>
          <p:spPr>
            <a:xfrm>
              <a:off x="1076633" y="2979173"/>
              <a:ext cx="0" cy="1443439"/>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0D8FDC4-EDD5-0675-E5D9-C7091AAB8C59}"/>
                </a:ext>
              </a:extLst>
            </p:cNvPr>
            <p:cNvSpPr txBox="1"/>
            <p:nvPr/>
          </p:nvSpPr>
          <p:spPr>
            <a:xfrm>
              <a:off x="1076632" y="2868677"/>
              <a:ext cx="2035273" cy="523220"/>
            </a:xfrm>
            <a:prstGeom prst="rect">
              <a:avLst/>
            </a:prstGeom>
            <a:noFill/>
          </p:spPr>
          <p:txBody>
            <a:bodyPr wrap="square" rtlCol="0">
              <a:spAutoFit/>
            </a:bodyPr>
            <a:lstStyle/>
            <a:p>
              <a:r>
                <a:rPr lang="en-US" sz="2800" dirty="0">
                  <a:solidFill>
                    <a:srgbClr val="4985F5"/>
                  </a:solidFill>
                  <a:latin typeface="Roboto" panose="02000000000000000000" pitchFamily="2" charset="0"/>
                  <a:ea typeface="Roboto" panose="02000000000000000000" pitchFamily="2" charset="0"/>
                  <a:cs typeface="Roboto" panose="02000000000000000000" pitchFamily="2" charset="0"/>
                </a:rPr>
                <a:t>Go Proactive</a:t>
              </a:r>
            </a:p>
          </p:txBody>
        </p:sp>
        <p:sp>
          <p:nvSpPr>
            <p:cNvPr id="31" name="TextBox 30">
              <a:extLst>
                <a:ext uri="{FF2B5EF4-FFF2-40B4-BE49-F238E27FC236}">
                  <a16:creationId xmlns:a16="http://schemas.microsoft.com/office/drawing/2014/main" id="{81975A52-04EA-76B1-DE46-81974F930E31}"/>
                </a:ext>
              </a:extLst>
            </p:cNvPr>
            <p:cNvSpPr txBox="1"/>
            <p:nvPr/>
          </p:nvSpPr>
          <p:spPr>
            <a:xfrm>
              <a:off x="1076632" y="3391897"/>
              <a:ext cx="2787435" cy="923330"/>
            </a:xfrm>
            <a:prstGeom prst="rect">
              <a:avLst/>
            </a:prstGeom>
            <a:noFill/>
          </p:spPr>
          <p:txBody>
            <a:bodyPr wrap="square" rtlCol="0">
              <a:spAutoFit/>
            </a:bodyPr>
            <a:lstStyle/>
            <a:p>
              <a:r>
                <a:rPr lang="en-US" dirty="0">
                  <a:solidFill>
                    <a:srgbClr val="646565"/>
                  </a:solidFill>
                  <a:latin typeface="Roboto" panose="02000000000000000000" pitchFamily="2" charset="0"/>
                  <a:ea typeface="Roboto" panose="02000000000000000000" pitchFamily="2" charset="0"/>
                  <a:cs typeface="Roboto" panose="02000000000000000000" pitchFamily="2" charset="0"/>
                </a:rPr>
                <a:t>Move from reactive to proactive retention with transparent actionable predictions</a:t>
              </a:r>
            </a:p>
          </p:txBody>
        </p:sp>
      </p:grpSp>
    </p:spTree>
    <p:extLst>
      <p:ext uri="{BB962C8B-B14F-4D97-AF65-F5344CB8AC3E}">
        <p14:creationId xmlns:p14="http://schemas.microsoft.com/office/powerpoint/2010/main" val="183821907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F5F9E-A57D-E0EF-C1F2-F0E16BB3141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BAB50A6-EFD7-5EFC-29F5-F23B1A0F1F4C}"/>
              </a:ext>
            </a:extLst>
          </p:cNvPr>
          <p:cNvSpPr/>
          <p:nvPr/>
        </p:nvSpPr>
        <p:spPr>
          <a:xfrm>
            <a:off x="0" y="0"/>
            <a:ext cx="121920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219193-5646-3DAA-5AAA-1CAEB0552826}"/>
              </a:ext>
            </a:extLst>
          </p:cNvPr>
          <p:cNvSpPr>
            <a:spLocks noGrp="1"/>
          </p:cNvSpPr>
          <p:nvPr>
            <p:ph type="ctrTitle"/>
          </p:nvPr>
        </p:nvSpPr>
        <p:spPr>
          <a:xfrm>
            <a:off x="766916" y="206480"/>
            <a:ext cx="10975668" cy="940851"/>
          </a:xfrm>
        </p:spPr>
        <p:txBody>
          <a:bodyPr>
            <a:normAutofit/>
          </a:bodyPr>
          <a:lstStyle/>
          <a:p>
            <a:r>
              <a:rPr lang="en-US" sz="4800" dirty="0">
                <a:solidFill>
                  <a:schemeClr val="bg1"/>
                </a:solidFill>
                <a:latin typeface=""/>
              </a:rPr>
              <a:t>Try The Web App</a:t>
            </a:r>
          </a:p>
        </p:txBody>
      </p:sp>
      <p:sp>
        <p:nvSpPr>
          <p:cNvPr id="10" name="Freeform 17">
            <a:extLst>
              <a:ext uri="{FF2B5EF4-FFF2-40B4-BE49-F238E27FC236}">
                <a16:creationId xmlns:a16="http://schemas.microsoft.com/office/drawing/2014/main" id="{95971475-CB51-AB51-D565-763D7D0D7C31}"/>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pic>
        <p:nvPicPr>
          <p:cNvPr id="5" name="Picture 4" descr="A qr code with black squares&#10;&#10;AI-generated content may be incorrect.">
            <a:hlinkClick r:id="rId4"/>
            <a:extLst>
              <a:ext uri="{FF2B5EF4-FFF2-40B4-BE49-F238E27FC236}">
                <a16:creationId xmlns:a16="http://schemas.microsoft.com/office/drawing/2014/main" id="{574D3F84-7B7C-D382-B515-071ECB0BD4A5}"/>
              </a:ext>
            </a:extLst>
          </p:cNvPr>
          <p:cNvPicPr>
            <a:picLocks noChangeAspect="1"/>
          </p:cNvPicPr>
          <p:nvPr/>
        </p:nvPicPr>
        <p:blipFill>
          <a:blip r:embed="rId5"/>
          <a:stretch>
            <a:fillRect/>
          </a:stretch>
        </p:blipFill>
        <p:spPr>
          <a:xfrm>
            <a:off x="4115616" y="1279759"/>
            <a:ext cx="3966497" cy="3966497"/>
          </a:xfrm>
          <a:prstGeom prst="rect">
            <a:avLst/>
          </a:prstGeom>
        </p:spPr>
      </p:pic>
      <p:sp>
        <p:nvSpPr>
          <p:cNvPr id="6" name="Title 1">
            <a:extLst>
              <a:ext uri="{FF2B5EF4-FFF2-40B4-BE49-F238E27FC236}">
                <a16:creationId xmlns:a16="http://schemas.microsoft.com/office/drawing/2014/main" id="{62077BA2-949B-4DAA-1BB1-9202BD177BDB}"/>
              </a:ext>
            </a:extLst>
          </p:cNvPr>
          <p:cNvSpPr txBox="1">
            <a:spLocks/>
          </p:cNvSpPr>
          <p:nvPr/>
        </p:nvSpPr>
        <p:spPr>
          <a:xfrm>
            <a:off x="608166" y="5378684"/>
            <a:ext cx="10975668" cy="10127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chemeClr val="bg1"/>
                </a:solidFill>
                <a:latin typeface=""/>
              </a:rPr>
              <a:t>Scan The QR Code</a:t>
            </a:r>
          </a:p>
        </p:txBody>
      </p:sp>
      <p:sp>
        <p:nvSpPr>
          <p:cNvPr id="7" name="Subtitle 2">
            <a:extLst>
              <a:ext uri="{FF2B5EF4-FFF2-40B4-BE49-F238E27FC236}">
                <a16:creationId xmlns:a16="http://schemas.microsoft.com/office/drawing/2014/main" id="{55D5DBEE-41EA-826E-6029-0F98C4735519}"/>
              </a:ext>
            </a:extLst>
          </p:cNvPr>
          <p:cNvSpPr>
            <a:spLocks noGrp="1"/>
          </p:cNvSpPr>
          <p:nvPr>
            <p:ph type="subTitle" idx="1"/>
          </p:nvPr>
        </p:nvSpPr>
        <p:spPr>
          <a:xfrm>
            <a:off x="77427" y="3166789"/>
            <a:ext cx="2928487" cy="351638"/>
          </a:xfrm>
        </p:spPr>
        <p:txBody>
          <a:bodyPr>
            <a:normAutofit fontScale="92500" lnSpcReduction="20000"/>
          </a:bodyPr>
          <a:lstStyle/>
          <a:p>
            <a:pPr algn="l"/>
            <a:r>
              <a:rPr lang="en-US" dirty="0">
                <a:solidFill>
                  <a:schemeClr val="bg1"/>
                </a:solidFill>
                <a:latin typeface=""/>
              </a:rPr>
              <a:t>Code Repo</a:t>
            </a:r>
          </a:p>
        </p:txBody>
      </p:sp>
      <p:sp>
        <p:nvSpPr>
          <p:cNvPr id="8" name="TextBox 16">
            <a:hlinkClick r:id="rId6"/>
            <a:extLst>
              <a:ext uri="{FF2B5EF4-FFF2-40B4-BE49-F238E27FC236}">
                <a16:creationId xmlns:a16="http://schemas.microsoft.com/office/drawing/2014/main" id="{3DAFA499-6838-19C6-C48B-5D5C6B504058}"/>
              </a:ext>
            </a:extLst>
          </p:cNvPr>
          <p:cNvSpPr txBox="1"/>
          <p:nvPr/>
        </p:nvSpPr>
        <p:spPr>
          <a:xfrm>
            <a:off x="77427" y="3579706"/>
            <a:ext cx="3845644" cy="720069"/>
          </a:xfrm>
          <a:prstGeom prst="rect">
            <a:avLst/>
          </a:prstGeom>
        </p:spPr>
        <p:txBody>
          <a:bodyPr wrap="square" lIns="0" tIns="0" rIns="0" bIns="0" rtlCol="0" anchor="t">
            <a:spAutoFit/>
          </a:bodyPr>
          <a:lstStyle/>
          <a:p>
            <a:pPr algn="l">
              <a:lnSpc>
                <a:spcPts val="2863"/>
              </a:lnSpc>
              <a:spcBef>
                <a:spcPct val="0"/>
              </a:spcBef>
            </a:pPr>
            <a:r>
              <a:rPr lang="en-US" sz="2045" b="1" dirty="0">
                <a:solidFill>
                  <a:schemeClr val="bg1"/>
                </a:solidFill>
                <a:latin typeface="Poppins Bold"/>
                <a:ea typeface="Poppins Bold"/>
                <a:cs typeface="Poppins Bold"/>
                <a:sym typeface="Poppins Bold"/>
                <a:hlinkClick r:id="rId6">
                  <a:extLst>
                    <a:ext uri="{A12FA001-AC4F-418D-AE19-62706E023703}">
                      <ahyp:hlinkClr xmlns:ahyp="http://schemas.microsoft.com/office/drawing/2018/hyperlinkcolor" val="tx"/>
                    </a:ext>
                  </a:extLst>
                </a:hlinkClick>
              </a:rPr>
              <a:t>https://</a:t>
            </a:r>
            <a:r>
              <a:rPr lang="en-US" sz="2045" b="1" dirty="0" err="1">
                <a:solidFill>
                  <a:schemeClr val="bg1"/>
                </a:solidFill>
                <a:latin typeface="Poppins Bold"/>
                <a:ea typeface="Poppins Bold"/>
                <a:cs typeface="Poppins Bold"/>
                <a:sym typeface="Poppins Bold"/>
                <a:hlinkClick r:id="rId6">
                  <a:extLst>
                    <a:ext uri="{A12FA001-AC4F-418D-AE19-62706E023703}">
                      <ahyp:hlinkClr xmlns:ahyp="http://schemas.microsoft.com/office/drawing/2018/hyperlinkcolor" val="tx"/>
                    </a:ext>
                  </a:extLst>
                </a:hlinkClick>
              </a:rPr>
              <a:t>github.com</a:t>
            </a:r>
            <a:r>
              <a:rPr lang="en-US" sz="2045" b="1" dirty="0">
                <a:solidFill>
                  <a:schemeClr val="bg1"/>
                </a:solidFill>
                <a:latin typeface="Poppins Bold"/>
                <a:ea typeface="Poppins Bold"/>
                <a:cs typeface="Poppins Bold"/>
                <a:sym typeface="Poppins Bold"/>
                <a:hlinkClick r:id="rId6">
                  <a:extLst>
                    <a:ext uri="{A12FA001-AC4F-418D-AE19-62706E023703}">
                      <ahyp:hlinkClr xmlns:ahyp="http://schemas.microsoft.com/office/drawing/2018/hyperlinkcolor" val="tx"/>
                    </a:ext>
                  </a:extLst>
                </a:hlinkClick>
              </a:rPr>
              <a:t>/Ayomidepounds5/</a:t>
            </a:r>
            <a:r>
              <a:rPr lang="en-US" sz="2045" b="1" dirty="0" err="1">
                <a:solidFill>
                  <a:schemeClr val="bg1"/>
                </a:solidFill>
                <a:latin typeface="Poppins Bold"/>
                <a:ea typeface="Poppins Bold"/>
                <a:cs typeface="Poppins Bold"/>
                <a:sym typeface="Poppins Bold"/>
                <a:hlinkClick r:id="rId6">
                  <a:extLst>
                    <a:ext uri="{A12FA001-AC4F-418D-AE19-62706E023703}">
                      <ahyp:hlinkClr xmlns:ahyp="http://schemas.microsoft.com/office/drawing/2018/hyperlinkcolor" val="tx"/>
                    </a:ext>
                  </a:extLst>
                </a:hlinkClick>
              </a:rPr>
              <a:t>wakflo</a:t>
            </a:r>
            <a:r>
              <a:rPr lang="en-US" sz="2045" b="1" dirty="0">
                <a:solidFill>
                  <a:schemeClr val="bg1"/>
                </a:solidFill>
                <a:latin typeface="Poppins Bold"/>
                <a:ea typeface="Poppins Bold"/>
                <a:cs typeface="Poppins Bold"/>
                <a:sym typeface="Poppins Bold"/>
                <a:hlinkClick r:id="rId6">
                  <a:extLst>
                    <a:ext uri="{A12FA001-AC4F-418D-AE19-62706E023703}">
                      <ahyp:hlinkClr xmlns:ahyp="http://schemas.microsoft.com/office/drawing/2018/hyperlinkcolor" val="tx"/>
                    </a:ext>
                  </a:extLst>
                </a:hlinkClick>
              </a:rPr>
              <a:t>-prediction-app</a:t>
            </a:r>
            <a:endParaRPr lang="en-US" sz="2045" b="1" dirty="0">
              <a:solidFill>
                <a:schemeClr val="bg1"/>
              </a:solidFill>
              <a:latin typeface="Poppins Bold"/>
              <a:ea typeface="Poppins Bold"/>
              <a:cs typeface="Poppins Bold"/>
              <a:sym typeface="Poppins Bold"/>
            </a:endParaRPr>
          </a:p>
        </p:txBody>
      </p:sp>
      <p:sp>
        <p:nvSpPr>
          <p:cNvPr id="9" name="Subtitle 2">
            <a:extLst>
              <a:ext uri="{FF2B5EF4-FFF2-40B4-BE49-F238E27FC236}">
                <a16:creationId xmlns:a16="http://schemas.microsoft.com/office/drawing/2014/main" id="{97075F30-38A2-B9F7-5DA3-FBD6940396C2}"/>
              </a:ext>
            </a:extLst>
          </p:cNvPr>
          <p:cNvSpPr txBox="1">
            <a:spLocks/>
          </p:cNvSpPr>
          <p:nvPr/>
        </p:nvSpPr>
        <p:spPr>
          <a:xfrm>
            <a:off x="8230365" y="3137303"/>
            <a:ext cx="2928487" cy="35163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bg1"/>
                </a:solidFill>
                <a:latin typeface=""/>
              </a:rPr>
              <a:t>wakflo-prediction-app</a:t>
            </a:r>
          </a:p>
        </p:txBody>
      </p:sp>
      <p:sp>
        <p:nvSpPr>
          <p:cNvPr id="11" name="TextBox 16">
            <a:hlinkClick r:id="rId6"/>
            <a:extLst>
              <a:ext uri="{FF2B5EF4-FFF2-40B4-BE49-F238E27FC236}">
                <a16:creationId xmlns:a16="http://schemas.microsoft.com/office/drawing/2014/main" id="{EB33D788-158E-09FF-F801-CC1BB199869D}"/>
              </a:ext>
            </a:extLst>
          </p:cNvPr>
          <p:cNvSpPr txBox="1"/>
          <p:nvPr/>
        </p:nvSpPr>
        <p:spPr>
          <a:xfrm>
            <a:off x="8289357" y="3488941"/>
            <a:ext cx="3845644" cy="1091966"/>
          </a:xfrm>
          <a:prstGeom prst="rect">
            <a:avLst/>
          </a:prstGeom>
        </p:spPr>
        <p:txBody>
          <a:bodyPr wrap="square" lIns="0" tIns="0" rIns="0" bIns="0" rtlCol="0" anchor="t">
            <a:spAutoFit/>
          </a:bodyPr>
          <a:lstStyle/>
          <a:p>
            <a:pPr>
              <a:lnSpc>
                <a:spcPts val="2863"/>
              </a:lnSpc>
              <a:spcBef>
                <a:spcPct val="0"/>
              </a:spcBef>
            </a:pPr>
            <a:r>
              <a:rPr lang="en-US" sz="2045" b="1" dirty="0">
                <a:solidFill>
                  <a:schemeClr val="bg1"/>
                </a:solidFill>
                <a:latin typeface="Poppins Bold"/>
                <a:ea typeface="Poppins Bold"/>
                <a:cs typeface="Poppins Bold"/>
                <a:sym typeface="Poppins Bold"/>
                <a:hlinkClick r:id="rId4">
                  <a:extLst>
                    <a:ext uri="{A12FA001-AC4F-418D-AE19-62706E023703}">
                      <ahyp:hlinkClr xmlns:ahyp="http://schemas.microsoft.com/office/drawing/2018/hyperlinkcolor" val="tx"/>
                    </a:ext>
                  </a:extLst>
                </a:hlinkClick>
              </a:rPr>
              <a:t>https://wakflo-prediction-app-wytgmk2v6nc7k768nzgqdd.streamlit.app</a:t>
            </a:r>
            <a:endParaRPr lang="en-US" sz="2045" b="1" dirty="0">
              <a:solidFill>
                <a:schemeClr val="bg1"/>
              </a:solidFill>
              <a:latin typeface="Poppins Bold"/>
              <a:ea typeface="Poppins Bold"/>
              <a:cs typeface="Poppins Bold"/>
              <a:sym typeface="Poppins Bold"/>
            </a:endParaRPr>
          </a:p>
        </p:txBody>
      </p:sp>
    </p:spTree>
    <p:extLst>
      <p:ext uri="{BB962C8B-B14F-4D97-AF65-F5344CB8AC3E}">
        <p14:creationId xmlns:p14="http://schemas.microsoft.com/office/powerpoint/2010/main" val="350006480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46EE-31C4-308A-2344-9EB616A0DB9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633272C-597A-E3F2-CC4A-4E9787052600}"/>
              </a:ext>
            </a:extLst>
          </p:cNvPr>
          <p:cNvSpPr/>
          <p:nvPr/>
        </p:nvSpPr>
        <p:spPr>
          <a:xfrm>
            <a:off x="0" y="1560156"/>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22BE98-FFD1-E730-1A08-41608568B292}"/>
              </a:ext>
            </a:extLst>
          </p:cNvPr>
          <p:cNvSpPr/>
          <p:nvPr/>
        </p:nvSpPr>
        <p:spPr>
          <a:xfrm>
            <a:off x="0" y="1"/>
            <a:ext cx="12192000" cy="3126658"/>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09A21-13AA-6034-DAF3-2576E9F397C5}"/>
              </a:ext>
            </a:extLst>
          </p:cNvPr>
          <p:cNvSpPr>
            <a:spLocks noGrp="1"/>
          </p:cNvSpPr>
          <p:nvPr>
            <p:ph type="title"/>
          </p:nvPr>
        </p:nvSpPr>
        <p:spPr>
          <a:xfrm>
            <a:off x="838200" y="271213"/>
            <a:ext cx="10515600" cy="903288"/>
          </a:xfrm>
        </p:spPr>
        <p:txBody>
          <a:bodyPr>
            <a:normAutofit/>
          </a:bodyPr>
          <a:lstStyle/>
          <a:p>
            <a:pPr algn="ctr"/>
            <a:r>
              <a:rPr lang="en-US" dirty="0">
                <a:solidFill>
                  <a:schemeClr val="bg1"/>
                </a:solidFill>
                <a:latin typeface=""/>
              </a:rPr>
              <a:t>Meet The Team</a:t>
            </a:r>
          </a:p>
        </p:txBody>
      </p:sp>
      <p:grpSp>
        <p:nvGrpSpPr>
          <p:cNvPr id="6" name="Group 5">
            <a:extLst>
              <a:ext uri="{FF2B5EF4-FFF2-40B4-BE49-F238E27FC236}">
                <a16:creationId xmlns:a16="http://schemas.microsoft.com/office/drawing/2014/main" id="{E91BB798-8691-233C-9039-A6B52958B7BD}"/>
              </a:ext>
            </a:extLst>
          </p:cNvPr>
          <p:cNvGrpSpPr>
            <a:grpSpLocks noChangeAspect="1"/>
          </p:cNvGrpSpPr>
          <p:nvPr/>
        </p:nvGrpSpPr>
        <p:grpSpPr>
          <a:xfrm>
            <a:off x="1962735" y="1329141"/>
            <a:ext cx="2520010" cy="2520000"/>
            <a:chOff x="0" y="0"/>
            <a:chExt cx="6350000" cy="6349975"/>
          </a:xfrm>
        </p:grpSpPr>
        <p:sp>
          <p:nvSpPr>
            <p:cNvPr id="8" name="Freeform 6">
              <a:extLst>
                <a:ext uri="{FF2B5EF4-FFF2-40B4-BE49-F238E27FC236}">
                  <a16:creationId xmlns:a16="http://schemas.microsoft.com/office/drawing/2014/main" id="{E3B79D6C-ABF7-AB6F-B162-149587C2845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6666" b="-16666"/>
              </a:stretch>
            </a:blipFill>
          </p:spPr>
          <p:txBody>
            <a:bodyPr/>
            <a:lstStyle/>
            <a:p>
              <a:endParaRPr lang="en-US"/>
            </a:p>
          </p:txBody>
        </p:sp>
      </p:grpSp>
      <p:sp>
        <p:nvSpPr>
          <p:cNvPr id="11" name="TextBox 10">
            <a:extLst>
              <a:ext uri="{FF2B5EF4-FFF2-40B4-BE49-F238E27FC236}">
                <a16:creationId xmlns:a16="http://schemas.microsoft.com/office/drawing/2014/main" id="{4F2E131C-B5A9-3D9C-47E1-99387E24F6C4}"/>
              </a:ext>
            </a:extLst>
          </p:cNvPr>
          <p:cNvSpPr txBox="1"/>
          <p:nvPr/>
        </p:nvSpPr>
        <p:spPr>
          <a:xfrm>
            <a:off x="1617131" y="4001364"/>
            <a:ext cx="3279336" cy="523220"/>
          </a:xfrm>
          <a:prstGeom prst="rect">
            <a:avLst/>
          </a:prstGeom>
          <a:noFill/>
        </p:spPr>
        <p:txBody>
          <a:bodyPr wrap="square" rtlCol="0">
            <a:spAutoFit/>
          </a:bodyPr>
          <a:lstStyle/>
          <a:p>
            <a:r>
              <a:rPr lang="en-US" sz="2800" dirty="0">
                <a:solidFill>
                  <a:srgbClr val="4985F5"/>
                </a:solidFill>
                <a:latin typeface="Roboto" panose="02000000000000000000" pitchFamily="2" charset="0"/>
                <a:ea typeface="Roboto" panose="02000000000000000000" pitchFamily="2" charset="0"/>
                <a:cs typeface="Roboto" panose="02000000000000000000" pitchFamily="2" charset="0"/>
              </a:rPr>
              <a:t>Frances Odurukwe</a:t>
            </a:r>
          </a:p>
        </p:txBody>
      </p:sp>
      <p:sp>
        <p:nvSpPr>
          <p:cNvPr id="12" name="TextBox 11">
            <a:extLst>
              <a:ext uri="{FF2B5EF4-FFF2-40B4-BE49-F238E27FC236}">
                <a16:creationId xmlns:a16="http://schemas.microsoft.com/office/drawing/2014/main" id="{1BF642DB-2D55-B866-04E1-353EB6250E34}"/>
              </a:ext>
            </a:extLst>
          </p:cNvPr>
          <p:cNvSpPr txBox="1"/>
          <p:nvPr/>
        </p:nvSpPr>
        <p:spPr>
          <a:xfrm>
            <a:off x="1829022" y="4494273"/>
            <a:ext cx="2831468" cy="369332"/>
          </a:xfrm>
          <a:prstGeom prst="rect">
            <a:avLst/>
          </a:prstGeom>
          <a:noFill/>
        </p:spPr>
        <p:txBody>
          <a:bodyPr wrap="square" rtlCol="0">
            <a:spAutoFit/>
          </a:bodyPr>
          <a:lstStyle/>
          <a:p>
            <a:pPr algn="ctr"/>
            <a:r>
              <a:rPr lang="en-US" dirty="0">
                <a:solidFill>
                  <a:srgbClr val="646565"/>
                </a:solidFill>
                <a:latin typeface="Roboto" panose="02000000000000000000" pitchFamily="2" charset="0"/>
                <a:ea typeface="Roboto" panose="02000000000000000000" pitchFamily="2" charset="0"/>
                <a:cs typeface="Roboto" panose="02000000000000000000" pitchFamily="2" charset="0"/>
              </a:rPr>
              <a:t>Business Analytics Engr</a:t>
            </a:r>
          </a:p>
        </p:txBody>
      </p:sp>
      <p:sp>
        <p:nvSpPr>
          <p:cNvPr id="13" name="TextBox 12">
            <a:extLst>
              <a:ext uri="{FF2B5EF4-FFF2-40B4-BE49-F238E27FC236}">
                <a16:creationId xmlns:a16="http://schemas.microsoft.com/office/drawing/2014/main" id="{DB196E26-CC6D-4630-F2AC-82BEF3FF81DE}"/>
              </a:ext>
            </a:extLst>
          </p:cNvPr>
          <p:cNvSpPr txBox="1"/>
          <p:nvPr/>
        </p:nvSpPr>
        <p:spPr>
          <a:xfrm>
            <a:off x="321635" y="4923539"/>
            <a:ext cx="5774365" cy="1483740"/>
          </a:xfrm>
          <a:prstGeom prst="rect">
            <a:avLst/>
          </a:prstGeom>
          <a:noFill/>
        </p:spPr>
        <p:txBody>
          <a:bodyPr wrap="square" rtlCol="0">
            <a:spAutoFit/>
          </a:bodyPr>
          <a:lstStyle/>
          <a:p>
            <a:pPr algn="just">
              <a:lnSpc>
                <a:spcPts val="2159"/>
              </a:lnSpc>
            </a:pPr>
            <a:r>
              <a:rPr lang="en-US" sz="1600" dirty="0">
                <a:solidFill>
                  <a:srgbClr val="646565"/>
                </a:solidFill>
                <a:latin typeface="Roboto" panose="02000000000000000000" pitchFamily="2" charset="0"/>
                <a:ea typeface="Roboto" panose="02000000000000000000" pitchFamily="2" charset="0"/>
                <a:cs typeface="Roboto" panose="02000000000000000000" pitchFamily="2" charset="0"/>
                <a:sym typeface="Poppins"/>
              </a:rPr>
              <a:t>I’m Frances Odurukwe — passionate about turning data into stories that drive growth. With a background in business analytics and project management, I help teams understand customers better, make smarter decisions, and build lasting relationships. I thrive where insight meets action.</a:t>
            </a:r>
          </a:p>
        </p:txBody>
      </p:sp>
      <p:grpSp>
        <p:nvGrpSpPr>
          <p:cNvPr id="14" name="Group 29">
            <a:extLst>
              <a:ext uri="{FF2B5EF4-FFF2-40B4-BE49-F238E27FC236}">
                <a16:creationId xmlns:a16="http://schemas.microsoft.com/office/drawing/2014/main" id="{3787434D-F6CC-0C31-13C0-E1974AEC13A0}"/>
              </a:ext>
            </a:extLst>
          </p:cNvPr>
          <p:cNvGrpSpPr>
            <a:grpSpLocks noChangeAspect="1"/>
          </p:cNvGrpSpPr>
          <p:nvPr/>
        </p:nvGrpSpPr>
        <p:grpSpPr>
          <a:xfrm>
            <a:off x="7841232" y="1304388"/>
            <a:ext cx="2520010" cy="2520000"/>
            <a:chOff x="0" y="0"/>
            <a:chExt cx="6350000" cy="6349975"/>
          </a:xfrm>
        </p:grpSpPr>
        <p:sp>
          <p:nvSpPr>
            <p:cNvPr id="15" name="Freeform 30">
              <a:extLst>
                <a:ext uri="{FF2B5EF4-FFF2-40B4-BE49-F238E27FC236}">
                  <a16:creationId xmlns:a16="http://schemas.microsoft.com/office/drawing/2014/main" id="{0D8F7E54-6AD7-02D2-6179-11EAE7036736}"/>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sp>
        <p:nvSpPr>
          <p:cNvPr id="16" name="TextBox 15">
            <a:extLst>
              <a:ext uri="{FF2B5EF4-FFF2-40B4-BE49-F238E27FC236}">
                <a16:creationId xmlns:a16="http://schemas.microsoft.com/office/drawing/2014/main" id="{2B545F5B-FC40-3B5E-3DAC-E81E3973A0C3}"/>
              </a:ext>
            </a:extLst>
          </p:cNvPr>
          <p:cNvSpPr txBox="1"/>
          <p:nvPr/>
        </p:nvSpPr>
        <p:spPr>
          <a:xfrm>
            <a:off x="7462412" y="4006284"/>
            <a:ext cx="3279336" cy="523220"/>
          </a:xfrm>
          <a:prstGeom prst="rect">
            <a:avLst/>
          </a:prstGeom>
          <a:noFill/>
        </p:spPr>
        <p:txBody>
          <a:bodyPr wrap="square" rtlCol="0">
            <a:spAutoFit/>
          </a:bodyPr>
          <a:lstStyle/>
          <a:p>
            <a:pPr algn="ctr"/>
            <a:r>
              <a:rPr lang="en-US" sz="2800" dirty="0">
                <a:solidFill>
                  <a:srgbClr val="4985F5"/>
                </a:solidFill>
                <a:latin typeface="Roboto" panose="02000000000000000000" pitchFamily="2" charset="0"/>
                <a:ea typeface="Roboto" panose="02000000000000000000" pitchFamily="2" charset="0"/>
                <a:cs typeface="Roboto" panose="02000000000000000000" pitchFamily="2" charset="0"/>
              </a:rPr>
              <a:t>David Parent</a:t>
            </a:r>
          </a:p>
        </p:txBody>
      </p:sp>
      <p:sp>
        <p:nvSpPr>
          <p:cNvPr id="17" name="TextBox 16">
            <a:extLst>
              <a:ext uri="{FF2B5EF4-FFF2-40B4-BE49-F238E27FC236}">
                <a16:creationId xmlns:a16="http://schemas.microsoft.com/office/drawing/2014/main" id="{D9FC8AD9-8764-D074-5E23-FC179CD10C46}"/>
              </a:ext>
            </a:extLst>
          </p:cNvPr>
          <p:cNvSpPr txBox="1"/>
          <p:nvPr/>
        </p:nvSpPr>
        <p:spPr>
          <a:xfrm>
            <a:off x="7674303" y="4499193"/>
            <a:ext cx="2831468" cy="369332"/>
          </a:xfrm>
          <a:prstGeom prst="rect">
            <a:avLst/>
          </a:prstGeom>
          <a:noFill/>
        </p:spPr>
        <p:txBody>
          <a:bodyPr wrap="square" rtlCol="0">
            <a:spAutoFit/>
          </a:bodyPr>
          <a:lstStyle/>
          <a:p>
            <a:pPr algn="ctr"/>
            <a:r>
              <a:rPr lang="en-US" dirty="0">
                <a:solidFill>
                  <a:srgbClr val="646565"/>
                </a:solidFill>
                <a:latin typeface="Roboto" panose="02000000000000000000" pitchFamily="2" charset="0"/>
                <a:ea typeface="Roboto" panose="02000000000000000000" pitchFamily="2" charset="0"/>
                <a:cs typeface="Roboto" panose="02000000000000000000" pitchFamily="2" charset="0"/>
              </a:rPr>
              <a:t>CEO</a:t>
            </a:r>
          </a:p>
        </p:txBody>
      </p:sp>
      <p:sp>
        <p:nvSpPr>
          <p:cNvPr id="18" name="TextBox 17">
            <a:extLst>
              <a:ext uri="{FF2B5EF4-FFF2-40B4-BE49-F238E27FC236}">
                <a16:creationId xmlns:a16="http://schemas.microsoft.com/office/drawing/2014/main" id="{F7BAD149-3FDC-5999-D48F-4A2A12CEE49C}"/>
              </a:ext>
            </a:extLst>
          </p:cNvPr>
          <p:cNvSpPr txBox="1"/>
          <p:nvPr/>
        </p:nvSpPr>
        <p:spPr>
          <a:xfrm>
            <a:off x="6166917" y="4928459"/>
            <a:ext cx="5703448" cy="1765868"/>
          </a:xfrm>
          <a:prstGeom prst="rect">
            <a:avLst/>
          </a:prstGeom>
          <a:noFill/>
        </p:spPr>
        <p:txBody>
          <a:bodyPr wrap="square" rtlCol="0">
            <a:spAutoFit/>
          </a:bodyPr>
          <a:lstStyle/>
          <a:p>
            <a:pPr algn="just">
              <a:lnSpc>
                <a:spcPts val="2159"/>
              </a:lnSpc>
            </a:pPr>
            <a:r>
              <a:rPr lang="en-US" sz="1600" dirty="0">
                <a:solidFill>
                  <a:srgbClr val="646565"/>
                </a:solidFill>
                <a:latin typeface="Roboto" panose="02000000000000000000" pitchFamily="2" charset="0"/>
                <a:ea typeface="Roboto" panose="02000000000000000000" pitchFamily="2" charset="0"/>
                <a:cs typeface="Roboto" panose="02000000000000000000" pitchFamily="2" charset="0"/>
                <a:sym typeface="Poppins"/>
              </a:rPr>
              <a:t>An accomplished analytics leader known for building high-performing teams and delivering value through innovation, quality, and efficiency. Experienced in launching and leading programs, driving change across business and technical areas, and excelling in analytics, data management, and process automation.</a:t>
            </a:r>
          </a:p>
        </p:txBody>
      </p:sp>
    </p:spTree>
    <p:extLst>
      <p:ext uri="{BB962C8B-B14F-4D97-AF65-F5344CB8AC3E}">
        <p14:creationId xmlns:p14="http://schemas.microsoft.com/office/powerpoint/2010/main" val="1291178460"/>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94ED-CC01-CBDA-218D-706359ABEFF5}"/>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279D4084-4C53-5406-23F9-3AAB9B0A807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1954" t="-73495" r="-8302" b="-4587"/>
            </a:stretch>
          </a:blipFill>
        </p:spPr>
        <p:txBody>
          <a:bodyPr/>
          <a:lstStyle/>
          <a:p>
            <a:endParaRPr lang="en-US"/>
          </a:p>
        </p:txBody>
      </p:sp>
      <p:sp>
        <p:nvSpPr>
          <p:cNvPr id="4" name="Rectangle 3">
            <a:extLst>
              <a:ext uri="{FF2B5EF4-FFF2-40B4-BE49-F238E27FC236}">
                <a16:creationId xmlns:a16="http://schemas.microsoft.com/office/drawing/2014/main" id="{4C1E663D-3C2F-187E-2DAF-C1F5F33863B3}"/>
              </a:ext>
            </a:extLst>
          </p:cNvPr>
          <p:cNvSpPr/>
          <p:nvPr/>
        </p:nvSpPr>
        <p:spPr>
          <a:xfrm>
            <a:off x="0" y="0"/>
            <a:ext cx="12192000" cy="6858000"/>
          </a:xfrm>
          <a:prstGeom prst="rect">
            <a:avLst/>
          </a:prstGeom>
          <a:solidFill>
            <a:schemeClr val="tx1">
              <a:alpha val="58000"/>
            </a:schemeClr>
          </a:solidFill>
          <a:ln>
            <a:noFill/>
          </a:ln>
          <a:effectLst>
            <a:outerShdw blurRad="394445" dist="508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E63FA-5A7A-26B7-C2EE-BC118124EAE9}"/>
              </a:ext>
            </a:extLst>
          </p:cNvPr>
          <p:cNvSpPr>
            <a:spLocks noGrp="1"/>
          </p:cNvSpPr>
          <p:nvPr>
            <p:ph type="title"/>
          </p:nvPr>
        </p:nvSpPr>
        <p:spPr>
          <a:xfrm>
            <a:off x="838200" y="2977356"/>
            <a:ext cx="10515600" cy="903288"/>
          </a:xfrm>
        </p:spPr>
        <p:txBody>
          <a:bodyPr>
            <a:norm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THANK YOU</a:t>
            </a:r>
          </a:p>
        </p:txBody>
      </p:sp>
      <p:sp>
        <p:nvSpPr>
          <p:cNvPr id="3" name="Content Placeholder 2">
            <a:extLst>
              <a:ext uri="{FF2B5EF4-FFF2-40B4-BE49-F238E27FC236}">
                <a16:creationId xmlns:a16="http://schemas.microsoft.com/office/drawing/2014/main" id="{7FC29208-1348-B1CF-6C6E-3A821E686A4F}"/>
              </a:ext>
            </a:extLst>
          </p:cNvPr>
          <p:cNvSpPr>
            <a:spLocks noGrp="1"/>
          </p:cNvSpPr>
          <p:nvPr>
            <p:ph idx="1"/>
          </p:nvPr>
        </p:nvSpPr>
        <p:spPr>
          <a:xfrm>
            <a:off x="838200" y="3880644"/>
            <a:ext cx="10515600" cy="585787"/>
          </a:xfrm>
        </p:spPr>
        <p:txBody>
          <a:bodyPr/>
          <a:lstStyle/>
          <a:p>
            <a:pPr marL="0" indent="0" algn="ctr">
              <a:buNone/>
            </a:pPr>
            <a:r>
              <a:rPr lang="en-US" dirty="0">
                <a:solidFill>
                  <a:schemeClr val="bg1">
                    <a:lumMod val="75000"/>
                  </a:schemeClr>
                </a:solidFill>
                <a:latin typeface="Roboto" panose="02000000000000000000" pitchFamily="2" charset="0"/>
                <a:ea typeface="Roboto" panose="02000000000000000000" pitchFamily="2" charset="0"/>
                <a:cs typeface="Roboto" panose="02000000000000000000" pitchFamily="2" charset="0"/>
              </a:rPr>
              <a:t>Feel free to ask questions.</a:t>
            </a:r>
          </a:p>
        </p:txBody>
      </p:sp>
      <p:sp>
        <p:nvSpPr>
          <p:cNvPr id="6" name="Freeform 17">
            <a:extLst>
              <a:ext uri="{FF2B5EF4-FFF2-40B4-BE49-F238E27FC236}">
                <a16:creationId xmlns:a16="http://schemas.microsoft.com/office/drawing/2014/main" id="{7B0B4F63-3CD1-2CC8-0E9E-FB3CF87B4492}"/>
              </a:ext>
            </a:extLst>
          </p:cNvPr>
          <p:cNvSpPr/>
          <p:nvPr/>
        </p:nvSpPr>
        <p:spPr>
          <a:xfrm>
            <a:off x="11121679" y="272713"/>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duotone>
                <a:schemeClr val="bg2">
                  <a:shade val="45000"/>
                  <a:satMod val="135000"/>
                </a:schemeClr>
                <a:prstClr val="white"/>
              </a:duotone>
            </a:blip>
            <a:stretch>
              <a:fillRect/>
            </a:stretch>
          </a:blipFill>
        </p:spPr>
        <p:txBody>
          <a:bodyPr/>
          <a:lstStyle/>
          <a:p>
            <a:pPr algn="r"/>
            <a:endParaRPr lang="en-US" dirty="0"/>
          </a:p>
        </p:txBody>
      </p:sp>
    </p:spTree>
    <p:extLst>
      <p:ext uri="{BB962C8B-B14F-4D97-AF65-F5344CB8AC3E}">
        <p14:creationId xmlns:p14="http://schemas.microsoft.com/office/powerpoint/2010/main" val="346620977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2993E-98C4-A271-EBC8-A813E95FF8B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D77755E-51BC-BF85-6EFE-EC148FA34469}"/>
              </a:ext>
            </a:extLst>
          </p:cNvPr>
          <p:cNvSpPr/>
          <p:nvPr/>
        </p:nvSpPr>
        <p:spPr>
          <a:xfrm>
            <a:off x="0" y="1825624"/>
            <a:ext cx="12192000" cy="5032375"/>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84FC55-F27F-2222-5E2A-09AF27ECEBB0}"/>
              </a:ext>
            </a:extLst>
          </p:cNvPr>
          <p:cNvSpPr/>
          <p:nvPr/>
        </p:nvSpPr>
        <p:spPr>
          <a:xfrm>
            <a:off x="0" y="0"/>
            <a:ext cx="12192000" cy="1825625"/>
          </a:xfrm>
          <a:prstGeom prst="rect">
            <a:avLst/>
          </a:prstGeom>
          <a:solidFill>
            <a:srgbClr val="4985F5"/>
          </a:solidFill>
          <a:ln>
            <a:noFill/>
          </a:ln>
          <a:effectLst>
            <a:outerShdw blurRad="1651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B6E02-A4C0-8BFA-8D45-C831FAACABEA}"/>
              </a:ext>
            </a:extLst>
          </p:cNvPr>
          <p:cNvSpPr>
            <a:spLocks noGrp="1"/>
          </p:cNvSpPr>
          <p:nvPr>
            <p:ph type="title"/>
          </p:nvPr>
        </p:nvSpPr>
        <p:spPr>
          <a:xfrm>
            <a:off x="838200" y="787400"/>
            <a:ext cx="10515600" cy="903288"/>
          </a:xfrm>
        </p:spPr>
        <p:txBody>
          <a:bodyPr>
            <a:normAutofit/>
          </a:bodyPr>
          <a:lstStyle/>
          <a:p>
            <a:r>
              <a:rPr lang="en-US" dirty="0">
                <a:solidFill>
                  <a:schemeClr val="bg1"/>
                </a:solidFill>
                <a:latin typeface=""/>
              </a:rPr>
              <a:t>Table of content </a:t>
            </a:r>
            <a:r>
              <a:rPr lang="en-US" dirty="0" err="1">
                <a:solidFill>
                  <a:schemeClr val="bg1"/>
                </a:solidFill>
                <a:latin typeface=""/>
              </a:rPr>
              <a:t>conts</a:t>
            </a:r>
            <a:r>
              <a:rPr lang="en-US" dirty="0">
                <a:solidFill>
                  <a:schemeClr val="bg1"/>
                </a:solidFill>
                <a:latin typeface=""/>
              </a:rPr>
              <a:t>…</a:t>
            </a:r>
          </a:p>
        </p:txBody>
      </p:sp>
      <p:sp>
        <p:nvSpPr>
          <p:cNvPr id="3" name="Content Placeholder 2">
            <a:extLst>
              <a:ext uri="{FF2B5EF4-FFF2-40B4-BE49-F238E27FC236}">
                <a16:creationId xmlns:a16="http://schemas.microsoft.com/office/drawing/2014/main" id="{8CC6289A-EA7B-B4A5-7BB1-2A9F3E91FA45}"/>
              </a:ext>
            </a:extLst>
          </p:cNvPr>
          <p:cNvSpPr>
            <a:spLocks noGrp="1"/>
          </p:cNvSpPr>
          <p:nvPr>
            <p:ph idx="1"/>
          </p:nvPr>
        </p:nvSpPr>
        <p:spPr/>
        <p:txBody>
          <a:bodyPr/>
          <a:lstStyle/>
          <a:p>
            <a:pPr marL="514350" indent="-514350">
              <a:buAutoNum type="arabicPeriod" startAt="9"/>
            </a:pPr>
            <a:r>
              <a:rPr lang="en-US" dirty="0">
                <a:solidFill>
                  <a:srgbClr val="656767"/>
                </a:solidFill>
              </a:rPr>
              <a:t>Live Demo</a:t>
            </a:r>
          </a:p>
          <a:p>
            <a:pPr marL="514350" indent="-514350">
              <a:buAutoNum type="arabicPeriod" startAt="9"/>
            </a:pPr>
            <a:r>
              <a:rPr lang="en-US" dirty="0">
                <a:solidFill>
                  <a:srgbClr val="656767"/>
                </a:solidFill>
              </a:rPr>
              <a:t>Recommendations</a:t>
            </a:r>
          </a:p>
          <a:p>
            <a:pPr marL="514350" indent="-514350">
              <a:buAutoNum type="arabicPeriod" startAt="9"/>
            </a:pPr>
            <a:r>
              <a:rPr lang="en-US" dirty="0">
                <a:solidFill>
                  <a:srgbClr val="656767"/>
                </a:solidFill>
              </a:rPr>
              <a:t>Business Impact</a:t>
            </a:r>
          </a:p>
          <a:p>
            <a:pPr marL="514350" indent="-514350">
              <a:buAutoNum type="arabicPeriod" startAt="9"/>
            </a:pPr>
            <a:r>
              <a:rPr lang="en-US" dirty="0">
                <a:solidFill>
                  <a:srgbClr val="656767"/>
                </a:solidFill>
              </a:rPr>
              <a:t>ROI Gains</a:t>
            </a:r>
          </a:p>
          <a:p>
            <a:pPr marL="514350" indent="-514350">
              <a:buAutoNum type="arabicPeriod" startAt="9"/>
            </a:pPr>
            <a:r>
              <a:rPr lang="en-US" dirty="0">
                <a:solidFill>
                  <a:srgbClr val="656767"/>
                </a:solidFill>
              </a:rPr>
              <a:t>Benefits Wheel</a:t>
            </a:r>
          </a:p>
          <a:p>
            <a:pPr marL="514350" indent="-514350">
              <a:buAutoNum type="arabicPeriod" startAt="9"/>
            </a:pPr>
            <a:r>
              <a:rPr lang="en-US" dirty="0">
                <a:solidFill>
                  <a:srgbClr val="656767"/>
                </a:solidFill>
              </a:rPr>
              <a:t>Customer Journey</a:t>
            </a:r>
          </a:p>
          <a:p>
            <a:pPr marL="514350" indent="-514350">
              <a:buAutoNum type="arabicPeriod" startAt="9"/>
            </a:pPr>
            <a:r>
              <a:rPr lang="en-US" dirty="0">
                <a:solidFill>
                  <a:srgbClr val="656767"/>
                </a:solidFill>
              </a:rPr>
              <a:t>Conclusion &amp; Next Steps</a:t>
            </a:r>
          </a:p>
          <a:p>
            <a:pPr marL="514350" indent="-514350">
              <a:buAutoNum type="arabicPeriod" startAt="9"/>
            </a:pPr>
            <a:r>
              <a:rPr lang="en-US" dirty="0">
                <a:solidFill>
                  <a:srgbClr val="656767"/>
                </a:solidFill>
              </a:rPr>
              <a:t>Q&amp;A</a:t>
            </a:r>
          </a:p>
        </p:txBody>
      </p:sp>
      <p:sp>
        <p:nvSpPr>
          <p:cNvPr id="7" name="Freeform 17">
            <a:extLst>
              <a:ext uri="{FF2B5EF4-FFF2-40B4-BE49-F238E27FC236}">
                <a16:creationId xmlns:a16="http://schemas.microsoft.com/office/drawing/2014/main" id="{E712E14E-D74B-DACC-AE40-6979AA1D20BF}"/>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2"/>
            <a:stretch>
              <a:fillRect/>
            </a:stretch>
          </a:blipFill>
        </p:spPr>
        <p:txBody>
          <a:bodyPr/>
          <a:lstStyle/>
          <a:p>
            <a:pPr algn="r"/>
            <a:endParaRPr lang="en-US" dirty="0"/>
          </a:p>
        </p:txBody>
      </p:sp>
    </p:spTree>
    <p:extLst>
      <p:ext uri="{BB962C8B-B14F-4D97-AF65-F5344CB8AC3E}">
        <p14:creationId xmlns:p14="http://schemas.microsoft.com/office/powerpoint/2010/main" val="313407000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78EF6-1FBC-EDFA-370C-F432CE77B84C}"/>
            </a:ext>
          </a:extLst>
        </p:cNvPr>
        <p:cNvGrpSpPr/>
        <p:nvPr/>
      </p:nvGrpSpPr>
      <p:grpSpPr>
        <a:xfrm>
          <a:off x="0" y="0"/>
          <a:ext cx="0" cy="0"/>
          <a:chOff x="0" y="0"/>
          <a:chExt cx="0" cy="0"/>
        </a:xfrm>
      </p:grpSpPr>
      <p:grpSp>
        <p:nvGrpSpPr>
          <p:cNvPr id="7" name="Group 2">
            <a:extLst>
              <a:ext uri="{FF2B5EF4-FFF2-40B4-BE49-F238E27FC236}">
                <a16:creationId xmlns:a16="http://schemas.microsoft.com/office/drawing/2014/main" id="{AB27B0D3-2017-7E70-574E-861481A4E42F}"/>
              </a:ext>
            </a:extLst>
          </p:cNvPr>
          <p:cNvGrpSpPr>
            <a:grpSpLocks noChangeAspect="1"/>
          </p:cNvGrpSpPr>
          <p:nvPr/>
        </p:nvGrpSpPr>
        <p:grpSpPr>
          <a:xfrm>
            <a:off x="0" y="0"/>
            <a:ext cx="10579100" cy="6854344"/>
            <a:chOff x="0" y="0"/>
            <a:chExt cx="10950688" cy="7095101"/>
          </a:xfrm>
        </p:grpSpPr>
        <p:pic>
          <p:nvPicPr>
            <p:cNvPr id="8" name="Picture 3">
              <a:extLst>
                <a:ext uri="{FF2B5EF4-FFF2-40B4-BE49-F238E27FC236}">
                  <a16:creationId xmlns:a16="http://schemas.microsoft.com/office/drawing/2014/main" id="{B6576E14-275A-EEBB-0B9C-F49A406EE7B1}"/>
                </a:ext>
              </a:extLst>
            </p:cNvPr>
            <p:cNvPicPr>
              <a:picLocks noChangeAspect="1"/>
            </p:cNvPicPr>
            <p:nvPr/>
          </p:nvPicPr>
          <p:blipFill>
            <a:blip r:embed="rId3"/>
            <a:srcRect t="1406" b="1406"/>
            <a:stretch>
              <a:fillRect/>
            </a:stretch>
          </p:blipFill>
          <p:spPr>
            <a:xfrm>
              <a:off x="0" y="0"/>
              <a:ext cx="10950688" cy="7095101"/>
            </a:xfrm>
            <a:prstGeom prst="rect">
              <a:avLst/>
            </a:prstGeom>
          </p:spPr>
        </p:pic>
      </p:grpSp>
      <p:sp>
        <p:nvSpPr>
          <p:cNvPr id="5" name="Rectangle 4">
            <a:extLst>
              <a:ext uri="{FF2B5EF4-FFF2-40B4-BE49-F238E27FC236}">
                <a16:creationId xmlns:a16="http://schemas.microsoft.com/office/drawing/2014/main" id="{C4158173-7788-2AB5-8220-4DC57491D8FE}"/>
              </a:ext>
            </a:extLst>
          </p:cNvPr>
          <p:cNvSpPr/>
          <p:nvPr/>
        </p:nvSpPr>
        <p:spPr>
          <a:xfrm>
            <a:off x="0" y="0"/>
            <a:ext cx="6096000" cy="6858000"/>
          </a:xfrm>
          <a:prstGeom prst="rect">
            <a:avLst/>
          </a:prstGeom>
          <a:solidFill>
            <a:schemeClr val="tx1">
              <a:alpha val="645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002989-6A09-98B0-646B-BF8BD6885FBE}"/>
              </a:ext>
            </a:extLst>
          </p:cNvPr>
          <p:cNvSpPr/>
          <p:nvPr/>
        </p:nvSpPr>
        <p:spPr>
          <a:xfrm>
            <a:off x="3949700" y="0"/>
            <a:ext cx="82423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EA147-B9BC-1AD5-93FB-178E36C4DC53}"/>
              </a:ext>
            </a:extLst>
          </p:cNvPr>
          <p:cNvSpPr>
            <a:spLocks noGrp="1"/>
          </p:cNvSpPr>
          <p:nvPr>
            <p:ph type="title"/>
          </p:nvPr>
        </p:nvSpPr>
        <p:spPr>
          <a:xfrm>
            <a:off x="0" y="0"/>
            <a:ext cx="3949700" cy="6857999"/>
          </a:xfrm>
        </p:spPr>
        <p:txBody>
          <a:bodyPr/>
          <a:lstStyle/>
          <a:p>
            <a:pPr algn="ctr"/>
            <a:r>
              <a:rPr lang="en-US" dirty="0">
                <a:solidFill>
                  <a:schemeClr val="bg1"/>
                </a:solidFill>
                <a:latin typeface=""/>
              </a:rPr>
              <a:t>Executive Summary</a:t>
            </a:r>
          </a:p>
        </p:txBody>
      </p:sp>
      <p:sp>
        <p:nvSpPr>
          <p:cNvPr id="3" name="Content Placeholder 2">
            <a:extLst>
              <a:ext uri="{FF2B5EF4-FFF2-40B4-BE49-F238E27FC236}">
                <a16:creationId xmlns:a16="http://schemas.microsoft.com/office/drawing/2014/main" id="{899E6FE1-5A5C-DA02-70D0-E1DB3A01E55D}"/>
              </a:ext>
            </a:extLst>
          </p:cNvPr>
          <p:cNvSpPr>
            <a:spLocks noGrp="1"/>
          </p:cNvSpPr>
          <p:nvPr>
            <p:ph idx="1"/>
          </p:nvPr>
        </p:nvSpPr>
        <p:spPr>
          <a:xfrm>
            <a:off x="3949700" y="0"/>
            <a:ext cx="8242300" cy="6857999"/>
          </a:xfrm>
        </p:spPr>
        <p:txBody>
          <a:bodyPr>
            <a:normAutofit/>
          </a:bodyPr>
          <a:lstStyle/>
          <a:p>
            <a:pPr marL="0" indent="0">
              <a:buNone/>
            </a:pPr>
            <a:endParaRPr lang="en-US" sz="2600" dirty="0">
              <a:solidFill>
                <a:schemeClr val="bg1"/>
              </a:solidFill>
              <a:latin typeface=""/>
            </a:endParaRPr>
          </a:p>
          <a:p>
            <a:pPr marL="0" indent="0">
              <a:buNone/>
            </a:pPr>
            <a:r>
              <a:rPr lang="en-US" sz="2600" u="sng" dirty="0">
                <a:solidFill>
                  <a:schemeClr val="bg1"/>
                </a:solidFill>
                <a:latin typeface=""/>
              </a:rPr>
              <a:t>The Challenge:</a:t>
            </a:r>
          </a:p>
          <a:p>
            <a:pPr marL="0" indent="0">
              <a:buNone/>
            </a:pPr>
            <a:r>
              <a:rPr lang="en-US" sz="2600" dirty="0">
                <a:solidFill>
                  <a:schemeClr val="bg1"/>
                </a:solidFill>
                <a:latin typeface=""/>
              </a:rPr>
              <a:t>A “leaky bucket”</a:t>
            </a:r>
          </a:p>
          <a:p>
            <a:pPr marL="0" indent="0">
              <a:buNone/>
            </a:pPr>
            <a:endParaRPr lang="en-US" sz="2600" dirty="0">
              <a:solidFill>
                <a:schemeClr val="bg1"/>
              </a:solidFill>
              <a:latin typeface=""/>
            </a:endParaRPr>
          </a:p>
          <a:p>
            <a:pPr marL="0" indent="0">
              <a:buNone/>
            </a:pPr>
            <a:r>
              <a:rPr lang="en-US" sz="2600" u="sng" dirty="0">
                <a:solidFill>
                  <a:schemeClr val="bg1"/>
                </a:solidFill>
                <a:latin typeface=""/>
              </a:rPr>
              <a:t>My Solution: </a:t>
            </a:r>
          </a:p>
          <a:p>
            <a:pPr marL="0" indent="0">
              <a:buNone/>
            </a:pPr>
            <a:r>
              <a:rPr lang="en-US" sz="2600" dirty="0">
                <a:solidFill>
                  <a:schemeClr val="bg1"/>
                </a:solidFill>
                <a:latin typeface=""/>
              </a:rPr>
              <a:t>Predictive model + web tool for marketing &amp; sales.</a:t>
            </a:r>
          </a:p>
          <a:p>
            <a:pPr marL="0" indent="0">
              <a:buNone/>
            </a:pPr>
            <a:endParaRPr lang="en-US" sz="2600" dirty="0">
              <a:solidFill>
                <a:schemeClr val="bg1"/>
              </a:solidFill>
              <a:latin typeface=""/>
            </a:endParaRPr>
          </a:p>
          <a:p>
            <a:pPr marL="0" indent="0">
              <a:buNone/>
            </a:pPr>
            <a:r>
              <a:rPr lang="en-US" sz="2600" u="sng" dirty="0">
                <a:solidFill>
                  <a:schemeClr val="bg1"/>
                </a:solidFill>
                <a:latin typeface=""/>
              </a:rPr>
              <a:t>Bottom Line:</a:t>
            </a:r>
          </a:p>
          <a:p>
            <a:pPr marL="0" indent="0">
              <a:buNone/>
            </a:pPr>
            <a:r>
              <a:rPr lang="en-US" sz="2600" dirty="0">
                <a:solidFill>
                  <a:schemeClr val="bg1"/>
                </a:solidFill>
                <a:latin typeface=""/>
              </a:rPr>
              <a:t>Retention - estimated +10-15%</a:t>
            </a:r>
          </a:p>
          <a:p>
            <a:pPr marL="0" indent="0">
              <a:buNone/>
            </a:pPr>
            <a:endParaRPr lang="en-US" sz="2600" dirty="0">
              <a:solidFill>
                <a:schemeClr val="bg1"/>
              </a:solidFill>
              <a:latin typeface=""/>
            </a:endParaRPr>
          </a:p>
          <a:p>
            <a:pPr marL="0" indent="0">
              <a:buNone/>
            </a:pPr>
            <a:r>
              <a:rPr lang="en-US" sz="2600" u="sng" dirty="0">
                <a:solidFill>
                  <a:schemeClr val="bg1"/>
                </a:solidFill>
                <a:latin typeface=""/>
              </a:rPr>
              <a:t>Assumptions:</a:t>
            </a:r>
          </a:p>
          <a:p>
            <a:pPr marL="0" indent="0">
              <a:buNone/>
            </a:pPr>
            <a:r>
              <a:rPr lang="en-US" sz="2600" dirty="0">
                <a:solidFill>
                  <a:schemeClr val="bg1"/>
                </a:solidFill>
                <a:latin typeface=""/>
              </a:rPr>
              <a:t>Stable market trends (2023 – 2025). Validated with 99% holdout accuracy, PSI &lt;0.1 for stability and monthly Chi-Square checks.</a:t>
            </a:r>
          </a:p>
        </p:txBody>
      </p:sp>
      <p:sp>
        <p:nvSpPr>
          <p:cNvPr id="6" name="Freeform 17">
            <a:extLst>
              <a:ext uri="{FF2B5EF4-FFF2-40B4-BE49-F238E27FC236}">
                <a16:creationId xmlns:a16="http://schemas.microsoft.com/office/drawing/2014/main" id="{C5B78AAB-CFC5-3DD4-7A9F-129DD922C076}"/>
              </a:ext>
            </a:extLst>
          </p:cNvPr>
          <p:cNvSpPr/>
          <p:nvPr/>
        </p:nvSpPr>
        <p:spPr>
          <a:xfrm>
            <a:off x="352079" y="298113"/>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stretch>
              <a:fillRect/>
            </a:stretch>
          </a:blipFill>
        </p:spPr>
        <p:txBody>
          <a:bodyPr/>
          <a:lstStyle/>
          <a:p>
            <a:pPr algn="r"/>
            <a:endParaRPr lang="en-US" dirty="0"/>
          </a:p>
        </p:txBody>
      </p:sp>
    </p:spTree>
    <p:extLst>
      <p:ext uri="{BB962C8B-B14F-4D97-AF65-F5344CB8AC3E}">
        <p14:creationId xmlns:p14="http://schemas.microsoft.com/office/powerpoint/2010/main" val="116107140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2BBE-DB5B-F106-E6ED-D9C847E5FD2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CF3B82B-0E91-C09E-4766-6A59D139AA00}"/>
              </a:ext>
            </a:extLst>
          </p:cNvPr>
          <p:cNvSpPr/>
          <p:nvPr/>
        </p:nvSpPr>
        <p:spPr>
          <a:xfrm>
            <a:off x="0" y="0"/>
            <a:ext cx="3949700" cy="6858000"/>
          </a:xfrm>
          <a:prstGeom prst="rect">
            <a:avLst/>
          </a:prstGeom>
          <a:solidFill>
            <a:schemeClr val="tx1">
              <a:alpha val="645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3A690D-4B20-A29E-F4C9-4BC2D5F2B283}"/>
              </a:ext>
            </a:extLst>
          </p:cNvPr>
          <p:cNvSpPr/>
          <p:nvPr/>
        </p:nvSpPr>
        <p:spPr>
          <a:xfrm>
            <a:off x="0" y="-1"/>
            <a:ext cx="39497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7FA202-DC06-5D45-46F7-CA294619CC3E}"/>
              </a:ext>
            </a:extLst>
          </p:cNvPr>
          <p:cNvSpPr>
            <a:spLocks noGrp="1"/>
          </p:cNvSpPr>
          <p:nvPr>
            <p:ph type="title"/>
          </p:nvPr>
        </p:nvSpPr>
        <p:spPr>
          <a:xfrm>
            <a:off x="0" y="0"/>
            <a:ext cx="3949700" cy="6857999"/>
          </a:xfrm>
        </p:spPr>
        <p:txBody>
          <a:bodyPr/>
          <a:lstStyle/>
          <a:p>
            <a:pPr algn="ctr"/>
            <a:r>
              <a:rPr lang="en-US" dirty="0">
                <a:solidFill>
                  <a:schemeClr val="bg1"/>
                </a:solidFill>
                <a:latin typeface=""/>
              </a:rPr>
              <a:t>The Problem</a:t>
            </a:r>
            <a:br>
              <a:rPr lang="en-US" dirty="0">
                <a:solidFill>
                  <a:schemeClr val="bg1"/>
                </a:solidFill>
                <a:latin typeface=""/>
              </a:rPr>
            </a:br>
            <a:br>
              <a:rPr lang="en-US" dirty="0">
                <a:solidFill>
                  <a:schemeClr val="bg1"/>
                </a:solidFill>
                <a:latin typeface=""/>
              </a:rPr>
            </a:br>
            <a:endParaRPr lang="en-US" dirty="0">
              <a:solidFill>
                <a:schemeClr val="bg1"/>
              </a:solidFill>
              <a:latin typeface=""/>
            </a:endParaRPr>
          </a:p>
        </p:txBody>
      </p:sp>
      <p:sp>
        <p:nvSpPr>
          <p:cNvPr id="9" name="Content Placeholder 2">
            <a:extLst>
              <a:ext uri="{FF2B5EF4-FFF2-40B4-BE49-F238E27FC236}">
                <a16:creationId xmlns:a16="http://schemas.microsoft.com/office/drawing/2014/main" id="{9566D040-705A-E950-D403-0CAC213C1846}"/>
              </a:ext>
            </a:extLst>
          </p:cNvPr>
          <p:cNvSpPr txBox="1">
            <a:spLocks/>
          </p:cNvSpPr>
          <p:nvPr/>
        </p:nvSpPr>
        <p:spPr>
          <a:xfrm>
            <a:off x="0" y="3428999"/>
            <a:ext cx="3949700" cy="10923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It costs more to acquire new customers than to retain existing ones</a:t>
            </a:r>
          </a:p>
        </p:txBody>
      </p:sp>
      <p:cxnSp>
        <p:nvCxnSpPr>
          <p:cNvPr id="12" name="Straight Connector 11">
            <a:extLst>
              <a:ext uri="{FF2B5EF4-FFF2-40B4-BE49-F238E27FC236}">
                <a16:creationId xmlns:a16="http://schemas.microsoft.com/office/drawing/2014/main" id="{F90B8F26-9090-ED5E-DDF8-38D1D56A134F}"/>
              </a:ext>
            </a:extLst>
          </p:cNvPr>
          <p:cNvCxnSpPr>
            <a:cxnSpLocks/>
          </p:cNvCxnSpPr>
          <p:nvPr/>
        </p:nvCxnSpPr>
        <p:spPr>
          <a:xfrm>
            <a:off x="4876800" y="5575808"/>
            <a:ext cx="6476527" cy="0"/>
          </a:xfrm>
          <a:prstGeom prst="line">
            <a:avLst/>
          </a:prstGeom>
          <a:ln w="38100" cap="rnd">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F7EA94A-7510-3588-75C9-933EE2AD0BB8}"/>
              </a:ext>
            </a:extLst>
          </p:cNvPr>
          <p:cNvCxnSpPr>
            <a:cxnSpLocks/>
          </p:cNvCxnSpPr>
          <p:nvPr/>
        </p:nvCxnSpPr>
        <p:spPr>
          <a:xfrm>
            <a:off x="4876800" y="2045208"/>
            <a:ext cx="1761" cy="3530600"/>
          </a:xfrm>
          <a:prstGeom prst="line">
            <a:avLst/>
          </a:prstGeom>
          <a:ln w="38100" cap="rnd">
            <a:prstDash val="sysDot"/>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435B1A4D-1C32-1328-AA8A-74B9301272FC}"/>
              </a:ext>
            </a:extLst>
          </p:cNvPr>
          <p:cNvSpPr/>
          <p:nvPr/>
        </p:nvSpPr>
        <p:spPr>
          <a:xfrm>
            <a:off x="5577771" y="2729700"/>
            <a:ext cx="2151755" cy="2767010"/>
          </a:xfrm>
          <a:prstGeom prst="rect">
            <a:avLst/>
          </a:prstGeom>
          <a:solidFill>
            <a:srgbClr val="F27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638AEF5-2F3B-0248-F2C9-CF3F70287F6C}"/>
              </a:ext>
            </a:extLst>
          </p:cNvPr>
          <p:cNvSpPr txBox="1">
            <a:spLocks/>
          </p:cNvSpPr>
          <p:nvPr/>
        </p:nvSpPr>
        <p:spPr>
          <a:xfrm>
            <a:off x="5577771" y="5654905"/>
            <a:ext cx="2151755" cy="6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Acquire New Customer</a:t>
            </a:r>
          </a:p>
        </p:txBody>
      </p:sp>
      <p:sp>
        <p:nvSpPr>
          <p:cNvPr id="16" name="Rectangle 15">
            <a:extLst>
              <a:ext uri="{FF2B5EF4-FFF2-40B4-BE49-F238E27FC236}">
                <a16:creationId xmlns:a16="http://schemas.microsoft.com/office/drawing/2014/main" id="{59754263-BB2A-48E4-8094-C336A922509D}"/>
              </a:ext>
            </a:extLst>
          </p:cNvPr>
          <p:cNvSpPr/>
          <p:nvPr/>
        </p:nvSpPr>
        <p:spPr>
          <a:xfrm>
            <a:off x="8522208" y="4865452"/>
            <a:ext cx="2135421" cy="616798"/>
          </a:xfrm>
          <a:prstGeom prst="rect">
            <a:avLst/>
          </a:prstGeom>
          <a:solidFill>
            <a:srgbClr val="3777B4"/>
          </a:solidFill>
          <a:ln>
            <a:solidFill>
              <a:srgbClr val="37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3FCC3854-E573-5678-3BE7-C0E9E28739DB}"/>
              </a:ext>
            </a:extLst>
          </p:cNvPr>
          <p:cNvSpPr txBox="1">
            <a:spLocks/>
          </p:cNvSpPr>
          <p:nvPr/>
        </p:nvSpPr>
        <p:spPr>
          <a:xfrm>
            <a:off x="8522208" y="5640445"/>
            <a:ext cx="2135421" cy="66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Retain Existing Customer</a:t>
            </a:r>
          </a:p>
        </p:txBody>
      </p:sp>
      <p:cxnSp>
        <p:nvCxnSpPr>
          <p:cNvPr id="18" name="Straight Connector 17">
            <a:extLst>
              <a:ext uri="{FF2B5EF4-FFF2-40B4-BE49-F238E27FC236}">
                <a16:creationId xmlns:a16="http://schemas.microsoft.com/office/drawing/2014/main" id="{87576A88-6A4A-132C-DDF1-E07F8C9D6B14}"/>
              </a:ext>
            </a:extLst>
          </p:cNvPr>
          <p:cNvCxnSpPr/>
          <p:nvPr/>
        </p:nvCxnSpPr>
        <p:spPr>
          <a:xfrm>
            <a:off x="4742688" y="2365248"/>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5477F59-FACD-D8D9-254A-E4F562A1424E}"/>
              </a:ext>
            </a:extLst>
          </p:cNvPr>
          <p:cNvCxnSpPr/>
          <p:nvPr/>
        </p:nvCxnSpPr>
        <p:spPr>
          <a:xfrm>
            <a:off x="4736592" y="3078480"/>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F445A20-8A14-FEBF-7C00-97C69631889A}"/>
              </a:ext>
            </a:extLst>
          </p:cNvPr>
          <p:cNvCxnSpPr/>
          <p:nvPr/>
        </p:nvCxnSpPr>
        <p:spPr>
          <a:xfrm>
            <a:off x="4730496" y="3791712"/>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6902FE6-774C-A61B-135A-FD06C4C9170B}"/>
              </a:ext>
            </a:extLst>
          </p:cNvPr>
          <p:cNvCxnSpPr/>
          <p:nvPr/>
        </p:nvCxnSpPr>
        <p:spPr>
          <a:xfrm>
            <a:off x="4724400" y="4504944"/>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195DBA6-21B0-69AB-A4B0-B71DBBEA0FD7}"/>
              </a:ext>
            </a:extLst>
          </p:cNvPr>
          <p:cNvCxnSpPr/>
          <p:nvPr/>
        </p:nvCxnSpPr>
        <p:spPr>
          <a:xfrm>
            <a:off x="4718304" y="5218176"/>
            <a:ext cx="144000" cy="0"/>
          </a:xfrm>
          <a:prstGeom prst="line">
            <a:avLst/>
          </a:prstGeom>
          <a:ln w="12700">
            <a:solidFill>
              <a:srgbClr val="3777B4"/>
            </a:solidFill>
          </a:ln>
        </p:spPr>
        <p:style>
          <a:lnRef idx="2">
            <a:schemeClr val="accent1"/>
          </a:lnRef>
          <a:fillRef idx="0">
            <a:schemeClr val="accent1"/>
          </a:fillRef>
          <a:effectRef idx="1">
            <a:schemeClr val="accent1"/>
          </a:effectRef>
          <a:fontRef idx="minor">
            <a:schemeClr val="tx1"/>
          </a:fontRef>
        </p:style>
      </p:cxnSp>
      <p:sp>
        <p:nvSpPr>
          <p:cNvPr id="23" name="Content Placeholder 2">
            <a:extLst>
              <a:ext uri="{FF2B5EF4-FFF2-40B4-BE49-F238E27FC236}">
                <a16:creationId xmlns:a16="http://schemas.microsoft.com/office/drawing/2014/main" id="{91F17E9C-29FF-D938-974A-662E690C2FDF}"/>
              </a:ext>
            </a:extLst>
          </p:cNvPr>
          <p:cNvSpPr txBox="1">
            <a:spLocks/>
          </p:cNvSpPr>
          <p:nvPr/>
        </p:nvSpPr>
        <p:spPr>
          <a:xfrm>
            <a:off x="4363585" y="2272155"/>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500</a:t>
            </a:r>
          </a:p>
        </p:txBody>
      </p:sp>
      <p:sp>
        <p:nvSpPr>
          <p:cNvPr id="24" name="Content Placeholder 2">
            <a:extLst>
              <a:ext uri="{FF2B5EF4-FFF2-40B4-BE49-F238E27FC236}">
                <a16:creationId xmlns:a16="http://schemas.microsoft.com/office/drawing/2014/main" id="{3E3DA837-F340-FBB2-B23F-4680A3FB2BF6}"/>
              </a:ext>
            </a:extLst>
          </p:cNvPr>
          <p:cNvSpPr txBox="1">
            <a:spLocks/>
          </p:cNvSpPr>
          <p:nvPr/>
        </p:nvSpPr>
        <p:spPr>
          <a:xfrm>
            <a:off x="4369681" y="2997579"/>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400</a:t>
            </a:r>
          </a:p>
        </p:txBody>
      </p:sp>
      <p:sp>
        <p:nvSpPr>
          <p:cNvPr id="25" name="Content Placeholder 2">
            <a:extLst>
              <a:ext uri="{FF2B5EF4-FFF2-40B4-BE49-F238E27FC236}">
                <a16:creationId xmlns:a16="http://schemas.microsoft.com/office/drawing/2014/main" id="{49C38315-4F38-C516-8ADC-720E0A1360C7}"/>
              </a:ext>
            </a:extLst>
          </p:cNvPr>
          <p:cNvSpPr txBox="1">
            <a:spLocks/>
          </p:cNvSpPr>
          <p:nvPr/>
        </p:nvSpPr>
        <p:spPr>
          <a:xfrm>
            <a:off x="4363585" y="3710811"/>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300</a:t>
            </a:r>
          </a:p>
        </p:txBody>
      </p:sp>
      <p:sp>
        <p:nvSpPr>
          <p:cNvPr id="26" name="Content Placeholder 2">
            <a:extLst>
              <a:ext uri="{FF2B5EF4-FFF2-40B4-BE49-F238E27FC236}">
                <a16:creationId xmlns:a16="http://schemas.microsoft.com/office/drawing/2014/main" id="{1CEF5AF6-3DD5-2CDB-B700-42CE2F2FE7CD}"/>
              </a:ext>
            </a:extLst>
          </p:cNvPr>
          <p:cNvSpPr txBox="1">
            <a:spLocks/>
          </p:cNvSpPr>
          <p:nvPr/>
        </p:nvSpPr>
        <p:spPr>
          <a:xfrm>
            <a:off x="4369681" y="4424043"/>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200</a:t>
            </a:r>
          </a:p>
        </p:txBody>
      </p:sp>
      <p:sp>
        <p:nvSpPr>
          <p:cNvPr id="27" name="Content Placeholder 2">
            <a:extLst>
              <a:ext uri="{FF2B5EF4-FFF2-40B4-BE49-F238E27FC236}">
                <a16:creationId xmlns:a16="http://schemas.microsoft.com/office/drawing/2014/main" id="{FDD4A5A6-E1B6-A22D-8D33-0F117B1DFB33}"/>
              </a:ext>
            </a:extLst>
          </p:cNvPr>
          <p:cNvSpPr txBox="1">
            <a:spLocks/>
          </p:cNvSpPr>
          <p:nvPr/>
        </p:nvSpPr>
        <p:spPr>
          <a:xfrm>
            <a:off x="4363585" y="5137275"/>
            <a:ext cx="481792" cy="2106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solidFill>
                  <a:srgbClr val="656767"/>
                </a:solidFill>
                <a:latin typeface=""/>
              </a:rPr>
              <a:t>100</a:t>
            </a:r>
          </a:p>
        </p:txBody>
      </p:sp>
      <p:sp>
        <p:nvSpPr>
          <p:cNvPr id="28" name="Content Placeholder 2">
            <a:extLst>
              <a:ext uri="{FF2B5EF4-FFF2-40B4-BE49-F238E27FC236}">
                <a16:creationId xmlns:a16="http://schemas.microsoft.com/office/drawing/2014/main" id="{3095EE71-A06B-C1AC-BF6A-99B30D53F00B}"/>
              </a:ext>
            </a:extLst>
          </p:cNvPr>
          <p:cNvSpPr txBox="1">
            <a:spLocks/>
          </p:cNvSpPr>
          <p:nvPr/>
        </p:nvSpPr>
        <p:spPr>
          <a:xfrm rot="16200000">
            <a:off x="3086905" y="3959491"/>
            <a:ext cx="2543887" cy="30742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56767"/>
                </a:solidFill>
                <a:latin typeface=""/>
              </a:rPr>
              <a:t>Cost per customer ($)</a:t>
            </a:r>
          </a:p>
        </p:txBody>
      </p:sp>
      <p:sp>
        <p:nvSpPr>
          <p:cNvPr id="29" name="Content Placeholder 2">
            <a:extLst>
              <a:ext uri="{FF2B5EF4-FFF2-40B4-BE49-F238E27FC236}">
                <a16:creationId xmlns:a16="http://schemas.microsoft.com/office/drawing/2014/main" id="{9E0DAA68-9E32-4A80-1F21-A5F3A155211F}"/>
              </a:ext>
            </a:extLst>
          </p:cNvPr>
          <p:cNvSpPr txBox="1">
            <a:spLocks/>
          </p:cNvSpPr>
          <p:nvPr/>
        </p:nvSpPr>
        <p:spPr>
          <a:xfrm>
            <a:off x="6266538" y="1019914"/>
            <a:ext cx="3937054" cy="427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rgbClr val="656767"/>
                </a:solidFill>
                <a:latin typeface=""/>
              </a:rPr>
              <a:t>Cost: Acquisition vs Retention</a:t>
            </a:r>
          </a:p>
        </p:txBody>
      </p:sp>
      <p:sp>
        <p:nvSpPr>
          <p:cNvPr id="31" name="Freeform 17">
            <a:extLst>
              <a:ext uri="{FF2B5EF4-FFF2-40B4-BE49-F238E27FC236}">
                <a16:creationId xmlns:a16="http://schemas.microsoft.com/office/drawing/2014/main" id="{20AAF346-B82B-1FDD-8C31-0EA3730EEA59}"/>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3"/>
            <a:stretch>
              <a:fillRect/>
            </a:stretch>
          </a:blipFill>
        </p:spPr>
        <p:txBody>
          <a:bodyPr/>
          <a:lstStyle/>
          <a:p>
            <a:pPr algn="r"/>
            <a:endParaRPr lang="en-US" dirty="0"/>
          </a:p>
        </p:txBody>
      </p:sp>
    </p:spTree>
    <p:extLst>
      <p:ext uri="{BB962C8B-B14F-4D97-AF65-F5344CB8AC3E}">
        <p14:creationId xmlns:p14="http://schemas.microsoft.com/office/powerpoint/2010/main" val="67138607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92270-51DA-660F-F3EF-9190F70602C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0A8B33-D200-CF21-6FAE-A5650E971BA6}"/>
              </a:ext>
            </a:extLst>
          </p:cNvPr>
          <p:cNvSpPr/>
          <p:nvPr/>
        </p:nvSpPr>
        <p:spPr>
          <a:xfrm>
            <a:off x="0" y="0"/>
            <a:ext cx="3949700" cy="6858000"/>
          </a:xfrm>
          <a:prstGeom prst="rect">
            <a:avLst/>
          </a:prstGeom>
          <a:solidFill>
            <a:schemeClr val="tx1">
              <a:alpha val="645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D22277-DA73-4F3E-203F-7D8E4B4164E3}"/>
              </a:ext>
            </a:extLst>
          </p:cNvPr>
          <p:cNvSpPr/>
          <p:nvPr/>
        </p:nvSpPr>
        <p:spPr>
          <a:xfrm>
            <a:off x="0" y="-1"/>
            <a:ext cx="3949700"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2BF13-DC78-2E73-DECC-E8B96951EA30}"/>
              </a:ext>
            </a:extLst>
          </p:cNvPr>
          <p:cNvSpPr>
            <a:spLocks noGrp="1"/>
          </p:cNvSpPr>
          <p:nvPr>
            <p:ph type="title"/>
          </p:nvPr>
        </p:nvSpPr>
        <p:spPr>
          <a:xfrm>
            <a:off x="0" y="0"/>
            <a:ext cx="3949700" cy="6857999"/>
          </a:xfrm>
        </p:spPr>
        <p:txBody>
          <a:bodyPr/>
          <a:lstStyle/>
          <a:p>
            <a:pPr algn="ctr"/>
            <a:r>
              <a:rPr lang="en-US" dirty="0">
                <a:solidFill>
                  <a:schemeClr val="bg1"/>
                </a:solidFill>
                <a:latin typeface=""/>
              </a:rPr>
              <a:t>The Problem</a:t>
            </a:r>
            <a:br>
              <a:rPr lang="en-US" dirty="0">
                <a:solidFill>
                  <a:schemeClr val="bg1"/>
                </a:solidFill>
                <a:latin typeface=""/>
              </a:rPr>
            </a:br>
            <a:br>
              <a:rPr lang="en-US" dirty="0">
                <a:solidFill>
                  <a:schemeClr val="bg1"/>
                </a:solidFill>
                <a:latin typeface=""/>
              </a:rPr>
            </a:br>
            <a:endParaRPr lang="en-US" dirty="0">
              <a:solidFill>
                <a:schemeClr val="bg1"/>
              </a:solidFill>
              <a:latin typeface=""/>
            </a:endParaRPr>
          </a:p>
        </p:txBody>
      </p:sp>
      <p:sp>
        <p:nvSpPr>
          <p:cNvPr id="3" name="Content Placeholder 2">
            <a:extLst>
              <a:ext uri="{FF2B5EF4-FFF2-40B4-BE49-F238E27FC236}">
                <a16:creationId xmlns:a16="http://schemas.microsoft.com/office/drawing/2014/main" id="{06F6E4CB-E337-3897-9A4B-052CD4F4BC93}"/>
              </a:ext>
            </a:extLst>
          </p:cNvPr>
          <p:cNvSpPr>
            <a:spLocks noGrp="1"/>
          </p:cNvSpPr>
          <p:nvPr>
            <p:ph idx="1"/>
          </p:nvPr>
        </p:nvSpPr>
        <p:spPr>
          <a:xfrm>
            <a:off x="3949700" y="0"/>
            <a:ext cx="8242299" cy="6857999"/>
          </a:xfrm>
        </p:spPr>
        <p:txBody>
          <a:bodyPr>
            <a:normAutofit/>
          </a:bodyPr>
          <a:lstStyle/>
          <a:p>
            <a:pPr marL="0" indent="0">
              <a:buNone/>
            </a:pPr>
            <a:endParaRPr lang="en-US" dirty="0">
              <a:solidFill>
                <a:srgbClr val="656767"/>
              </a:solidFill>
              <a:latin typeface=""/>
            </a:endParaRPr>
          </a:p>
          <a:p>
            <a:endParaRPr lang="en-US" dirty="0">
              <a:solidFill>
                <a:srgbClr val="656767"/>
              </a:solidFill>
              <a:latin typeface=""/>
            </a:endParaRPr>
          </a:p>
          <a:p>
            <a:endParaRPr lang="en-US" dirty="0">
              <a:solidFill>
                <a:srgbClr val="656767"/>
              </a:solidFill>
              <a:latin typeface=""/>
            </a:endParaRPr>
          </a:p>
          <a:p>
            <a:endParaRPr lang="en-US" dirty="0">
              <a:solidFill>
                <a:srgbClr val="656767"/>
              </a:solidFill>
              <a:latin typeface=""/>
            </a:endParaRPr>
          </a:p>
          <a:p>
            <a:endParaRPr lang="en-US" dirty="0">
              <a:solidFill>
                <a:srgbClr val="656767"/>
              </a:solidFill>
              <a:latin typeface=""/>
            </a:endParaRPr>
          </a:p>
          <a:p>
            <a:r>
              <a:rPr lang="en-US" dirty="0">
                <a:solidFill>
                  <a:srgbClr val="656767"/>
                </a:solidFill>
                <a:latin typeface=""/>
              </a:rPr>
              <a:t>We acquire many new customers — but too few become loyal.</a:t>
            </a:r>
          </a:p>
        </p:txBody>
      </p:sp>
      <p:sp>
        <p:nvSpPr>
          <p:cNvPr id="7" name="Content Placeholder 2">
            <a:extLst>
              <a:ext uri="{FF2B5EF4-FFF2-40B4-BE49-F238E27FC236}">
                <a16:creationId xmlns:a16="http://schemas.microsoft.com/office/drawing/2014/main" id="{21BC3547-472B-7320-2C13-0FD914C15883}"/>
              </a:ext>
            </a:extLst>
          </p:cNvPr>
          <p:cNvSpPr txBox="1">
            <a:spLocks/>
          </p:cNvSpPr>
          <p:nvPr/>
        </p:nvSpPr>
        <p:spPr>
          <a:xfrm>
            <a:off x="0" y="3428999"/>
            <a:ext cx="3949700" cy="10923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It costs more to acquire new customers than to retain existing ones</a:t>
            </a:r>
          </a:p>
        </p:txBody>
      </p:sp>
    </p:spTree>
    <p:extLst>
      <p:ext uri="{BB962C8B-B14F-4D97-AF65-F5344CB8AC3E}">
        <p14:creationId xmlns:p14="http://schemas.microsoft.com/office/powerpoint/2010/main" val="288962332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B207-2211-5ADB-5FF0-213C06364E4B}"/>
              </a:ext>
            </a:extLst>
          </p:cNvPr>
          <p:cNvSpPr>
            <a:spLocks noGrp="1"/>
          </p:cNvSpPr>
          <p:nvPr>
            <p:ph type="title"/>
          </p:nvPr>
        </p:nvSpPr>
        <p:spPr>
          <a:xfrm>
            <a:off x="0" y="0"/>
            <a:ext cx="6096000" cy="6858000"/>
          </a:xfrm>
        </p:spPr>
        <p:txBody>
          <a:bodyPr/>
          <a:lstStyle/>
          <a:p>
            <a:pPr algn="ctr"/>
            <a:endParaRPr lang="en-US" dirty="0"/>
          </a:p>
        </p:txBody>
      </p:sp>
      <p:sp>
        <p:nvSpPr>
          <p:cNvPr id="3" name="Content Placeholder 2">
            <a:extLst>
              <a:ext uri="{FF2B5EF4-FFF2-40B4-BE49-F238E27FC236}">
                <a16:creationId xmlns:a16="http://schemas.microsoft.com/office/drawing/2014/main" id="{B9B2335B-9B32-6B45-C3B3-4E053CD6C21C}"/>
              </a:ext>
            </a:extLst>
          </p:cNvPr>
          <p:cNvSpPr>
            <a:spLocks noGrp="1"/>
          </p:cNvSpPr>
          <p:nvPr>
            <p:ph idx="1"/>
          </p:nvPr>
        </p:nvSpPr>
        <p:spPr>
          <a:xfrm>
            <a:off x="6096000" y="0"/>
            <a:ext cx="5257800" cy="6858000"/>
          </a:xfrm>
        </p:spPr>
        <p:txBody>
          <a:bodyPr/>
          <a:lstStyle/>
          <a:p>
            <a:pPr marL="0" indent="0" algn="ctr">
              <a:buNone/>
            </a:pPr>
            <a:endParaRPr lang="en-US" dirty="0"/>
          </a:p>
          <a:p>
            <a:pPr marL="0" indent="0" algn="ctr">
              <a:buNone/>
            </a:pPr>
            <a:endParaRPr lang="en-US" dirty="0"/>
          </a:p>
        </p:txBody>
      </p:sp>
      <p:pic>
        <p:nvPicPr>
          <p:cNvPr id="5" name="Picture 2">
            <a:extLst>
              <a:ext uri="{FF2B5EF4-FFF2-40B4-BE49-F238E27FC236}">
                <a16:creationId xmlns:a16="http://schemas.microsoft.com/office/drawing/2014/main" id="{E0D2C2B0-F491-9832-0AFE-6D7B7F377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FA9C83-764A-813F-1860-91DC8A075BE3}"/>
              </a:ext>
            </a:extLst>
          </p:cNvPr>
          <p:cNvSpPr/>
          <p:nvPr/>
        </p:nvSpPr>
        <p:spPr>
          <a:xfrm>
            <a:off x="0" y="-1"/>
            <a:ext cx="12192000" cy="6858000"/>
          </a:xfrm>
          <a:prstGeom prst="rect">
            <a:avLst/>
          </a:prstGeom>
          <a:solidFill>
            <a:schemeClr val="tx1">
              <a:alpha val="6093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688466-7CCD-D7F3-9458-839684821828}"/>
              </a:ext>
            </a:extLst>
          </p:cNvPr>
          <p:cNvSpPr txBox="1"/>
          <p:nvPr/>
        </p:nvSpPr>
        <p:spPr>
          <a:xfrm>
            <a:off x="158496" y="2157984"/>
            <a:ext cx="5766816" cy="830997"/>
          </a:xfrm>
          <a:prstGeom prst="rect">
            <a:avLst/>
          </a:prstGeom>
          <a:noFill/>
        </p:spPr>
        <p:txBody>
          <a:bodyPr wrap="square" rtlCol="0">
            <a:spAutoFit/>
          </a:bodyPr>
          <a:lstStyle/>
          <a:p>
            <a:pPr lvl="1"/>
            <a:r>
              <a:rPr lang="en-US" sz="4800" b="1" dirty="0">
                <a:solidFill>
                  <a:schemeClr val="bg1"/>
                </a:solidFill>
                <a:latin typeface=""/>
              </a:rPr>
              <a:t>Core Question:</a:t>
            </a:r>
          </a:p>
        </p:txBody>
      </p:sp>
      <p:sp>
        <p:nvSpPr>
          <p:cNvPr id="8" name="TextBox 7">
            <a:extLst>
              <a:ext uri="{FF2B5EF4-FFF2-40B4-BE49-F238E27FC236}">
                <a16:creationId xmlns:a16="http://schemas.microsoft.com/office/drawing/2014/main" id="{4424594F-1FBD-538C-431A-676A2F2CF280}"/>
              </a:ext>
            </a:extLst>
          </p:cNvPr>
          <p:cNvSpPr txBox="1"/>
          <p:nvPr/>
        </p:nvSpPr>
        <p:spPr>
          <a:xfrm>
            <a:off x="158496" y="2987195"/>
            <a:ext cx="6510528" cy="1938992"/>
          </a:xfrm>
          <a:prstGeom prst="rect">
            <a:avLst/>
          </a:prstGeom>
          <a:noFill/>
        </p:spPr>
        <p:txBody>
          <a:bodyPr wrap="square" rtlCol="0">
            <a:spAutoFit/>
          </a:bodyPr>
          <a:lstStyle/>
          <a:p>
            <a:pPr lvl="1"/>
            <a:r>
              <a:rPr lang="en-US" sz="4000" dirty="0">
                <a:solidFill>
                  <a:schemeClr val="bg1"/>
                </a:solidFill>
                <a:latin typeface=""/>
              </a:rPr>
              <a:t>How do we spot the future loyalists among first-time buyers?</a:t>
            </a:r>
          </a:p>
        </p:txBody>
      </p:sp>
      <p:sp>
        <p:nvSpPr>
          <p:cNvPr id="9" name="Freeform 17">
            <a:extLst>
              <a:ext uri="{FF2B5EF4-FFF2-40B4-BE49-F238E27FC236}">
                <a16:creationId xmlns:a16="http://schemas.microsoft.com/office/drawing/2014/main" id="{5499828E-147A-9119-0468-C0C90055CAC1}"/>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duotone>
                <a:schemeClr val="bg2">
                  <a:shade val="45000"/>
                  <a:satMod val="135000"/>
                </a:schemeClr>
                <a:prstClr val="white"/>
              </a:duotone>
            </a:blip>
            <a:stretch>
              <a:fillRect/>
            </a:stretch>
          </a:blipFill>
        </p:spPr>
        <p:txBody>
          <a:bodyPr/>
          <a:lstStyle/>
          <a:p>
            <a:pPr algn="r"/>
            <a:endParaRPr lang="en-US" dirty="0"/>
          </a:p>
        </p:txBody>
      </p:sp>
    </p:spTree>
    <p:extLst>
      <p:ext uri="{BB962C8B-B14F-4D97-AF65-F5344CB8AC3E}">
        <p14:creationId xmlns:p14="http://schemas.microsoft.com/office/powerpoint/2010/main" val="232045558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B00F-6604-4D07-9392-51DA441CCFD9}"/>
            </a:ext>
          </a:extLst>
        </p:cNvPr>
        <p:cNvGrpSpPr/>
        <p:nvPr/>
      </p:nvGrpSpPr>
      <p:grpSpPr>
        <a:xfrm>
          <a:off x="0" y="0"/>
          <a:ext cx="0" cy="0"/>
          <a:chOff x="0" y="0"/>
          <a:chExt cx="0" cy="0"/>
        </a:xfrm>
      </p:grpSpPr>
      <p:pic>
        <p:nvPicPr>
          <p:cNvPr id="2050" name="Picture 2" descr="Closeup from the side of a hand pushing a knob on an audio mixer">
            <a:extLst>
              <a:ext uri="{FF2B5EF4-FFF2-40B4-BE49-F238E27FC236}">
                <a16:creationId xmlns:a16="http://schemas.microsoft.com/office/drawing/2014/main" id="{1884D124-D632-A39B-A5E2-0A2F2C059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12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A34142-9E6F-EA21-2CA4-44F678F056AC}"/>
              </a:ext>
            </a:extLst>
          </p:cNvPr>
          <p:cNvSpPr/>
          <p:nvPr/>
        </p:nvSpPr>
        <p:spPr>
          <a:xfrm>
            <a:off x="3974592" y="0"/>
            <a:ext cx="8217408" cy="6858000"/>
          </a:xfrm>
          <a:prstGeom prst="rect">
            <a:avLst/>
          </a:prstGeom>
          <a:solidFill>
            <a:srgbClr val="498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F2AB52-3EBC-D5AA-5778-83716C8AA86B}"/>
              </a:ext>
            </a:extLst>
          </p:cNvPr>
          <p:cNvSpPr/>
          <p:nvPr/>
        </p:nvSpPr>
        <p:spPr>
          <a:xfrm>
            <a:off x="0" y="4489"/>
            <a:ext cx="3974592" cy="6858000"/>
          </a:xfrm>
          <a:prstGeom prst="rect">
            <a:avLst/>
          </a:prstGeom>
          <a:solidFill>
            <a:schemeClr val="tx1">
              <a:alpha val="645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E39D5-3229-5CC2-8181-CF46A88A5221}"/>
              </a:ext>
            </a:extLst>
          </p:cNvPr>
          <p:cNvSpPr>
            <a:spLocks noGrp="1"/>
          </p:cNvSpPr>
          <p:nvPr>
            <p:ph type="title"/>
          </p:nvPr>
        </p:nvSpPr>
        <p:spPr>
          <a:xfrm>
            <a:off x="0" y="0"/>
            <a:ext cx="3974592" cy="6857999"/>
          </a:xfrm>
        </p:spPr>
        <p:txBody>
          <a:bodyPr/>
          <a:lstStyle/>
          <a:p>
            <a:pPr algn="ctr"/>
            <a:r>
              <a:rPr lang="en-US" dirty="0">
                <a:solidFill>
                  <a:schemeClr val="bg1"/>
                </a:solidFill>
                <a:latin typeface=""/>
              </a:rPr>
              <a:t>The Solution</a:t>
            </a:r>
          </a:p>
        </p:txBody>
      </p:sp>
      <p:sp>
        <p:nvSpPr>
          <p:cNvPr id="3" name="Content Placeholder 2">
            <a:extLst>
              <a:ext uri="{FF2B5EF4-FFF2-40B4-BE49-F238E27FC236}">
                <a16:creationId xmlns:a16="http://schemas.microsoft.com/office/drawing/2014/main" id="{3DF6775A-AEC3-71AB-FA91-01984985FD43}"/>
              </a:ext>
            </a:extLst>
          </p:cNvPr>
          <p:cNvSpPr>
            <a:spLocks noGrp="1"/>
          </p:cNvSpPr>
          <p:nvPr>
            <p:ph idx="1"/>
          </p:nvPr>
        </p:nvSpPr>
        <p:spPr>
          <a:xfrm>
            <a:off x="3974592" y="0"/>
            <a:ext cx="8217408" cy="6857999"/>
          </a:xfrm>
        </p:spPr>
        <p:txBody>
          <a:bodyPr/>
          <a:lstStyle/>
          <a:p>
            <a:pPr marL="0" indent="0">
              <a:buNone/>
            </a:pPr>
            <a:endParaRPr lang="en-US" dirty="0">
              <a:solidFill>
                <a:schemeClr val="bg1"/>
              </a:solidFill>
              <a:latin typeface=""/>
            </a:endParaRPr>
          </a:p>
          <a:p>
            <a:pPr marL="0" indent="0">
              <a:buNone/>
            </a:pPr>
            <a:endParaRPr lang="en-US" dirty="0">
              <a:solidFill>
                <a:schemeClr val="bg1"/>
              </a:solidFill>
              <a:latin typeface=""/>
            </a:endParaRPr>
          </a:p>
          <a:p>
            <a:pPr marL="0" indent="0">
              <a:buNone/>
            </a:pPr>
            <a:endParaRPr lang="en-US" dirty="0">
              <a:solidFill>
                <a:schemeClr val="bg1"/>
              </a:solidFill>
              <a:latin typeface=""/>
            </a:endParaRPr>
          </a:p>
          <a:p>
            <a:endParaRPr lang="en-US" dirty="0">
              <a:solidFill>
                <a:schemeClr val="bg1"/>
              </a:solidFill>
              <a:latin typeface=""/>
            </a:endParaRPr>
          </a:p>
          <a:p>
            <a:endParaRPr lang="en-US" dirty="0">
              <a:solidFill>
                <a:schemeClr val="bg1"/>
              </a:solidFill>
              <a:latin typeface=""/>
            </a:endParaRPr>
          </a:p>
          <a:p>
            <a:endParaRPr lang="en-US" dirty="0">
              <a:solidFill>
                <a:schemeClr val="bg1"/>
              </a:solidFill>
              <a:latin typeface=""/>
            </a:endParaRPr>
          </a:p>
          <a:p>
            <a:r>
              <a:rPr lang="en-US" dirty="0">
                <a:solidFill>
                  <a:schemeClr val="bg1"/>
                </a:solidFill>
                <a:latin typeface=""/>
              </a:rPr>
              <a:t>AI-driven prediction model with a 99% accuracy.</a:t>
            </a:r>
            <a:br>
              <a:rPr lang="en-US" dirty="0">
                <a:solidFill>
                  <a:schemeClr val="bg1"/>
                </a:solidFill>
                <a:latin typeface=""/>
              </a:rPr>
            </a:br>
            <a:endParaRPr lang="en-US" dirty="0">
              <a:solidFill>
                <a:schemeClr val="bg1"/>
              </a:solidFill>
              <a:latin typeface=""/>
            </a:endParaRPr>
          </a:p>
        </p:txBody>
      </p:sp>
      <p:sp>
        <p:nvSpPr>
          <p:cNvPr id="7" name="Freeform 17">
            <a:extLst>
              <a:ext uri="{FF2B5EF4-FFF2-40B4-BE49-F238E27FC236}">
                <a16:creationId xmlns:a16="http://schemas.microsoft.com/office/drawing/2014/main" id="{1908DD06-0A99-6CA5-8C47-4B168D77F92A}"/>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4"/>
            <a:stretch>
              <a:fillRect/>
            </a:stretch>
          </a:blipFill>
        </p:spPr>
        <p:txBody>
          <a:bodyPr/>
          <a:lstStyle/>
          <a:p>
            <a:pPr algn="r"/>
            <a:endParaRPr lang="en-US" dirty="0"/>
          </a:p>
        </p:txBody>
      </p:sp>
    </p:spTree>
    <p:extLst>
      <p:ext uri="{BB962C8B-B14F-4D97-AF65-F5344CB8AC3E}">
        <p14:creationId xmlns:p14="http://schemas.microsoft.com/office/powerpoint/2010/main" val="121296585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C1259-87DF-2A87-DC6F-B0C0EA15AF89}"/>
            </a:ext>
          </a:extLst>
        </p:cNvPr>
        <p:cNvGrpSpPr/>
        <p:nvPr/>
      </p:nvGrpSpPr>
      <p:grpSpPr>
        <a:xfrm>
          <a:off x="0" y="0"/>
          <a:ext cx="0" cy="0"/>
          <a:chOff x="0" y="0"/>
          <a:chExt cx="0" cy="0"/>
        </a:xfrm>
      </p:grpSpPr>
      <p:pic>
        <p:nvPicPr>
          <p:cNvPr id="2050" name="Picture 2" descr="Closeup from the side of a hand pushing a knob on an audio mixer">
            <a:extLst>
              <a:ext uri="{FF2B5EF4-FFF2-40B4-BE49-F238E27FC236}">
                <a16:creationId xmlns:a16="http://schemas.microsoft.com/office/drawing/2014/main" id="{66B50B8D-BA39-9CCD-7CDD-F5607627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12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AAB927-F400-051E-E1BE-5CCD4ED13CB3}"/>
              </a:ext>
            </a:extLst>
          </p:cNvPr>
          <p:cNvSpPr/>
          <p:nvPr/>
        </p:nvSpPr>
        <p:spPr>
          <a:xfrm>
            <a:off x="3974592" y="0"/>
            <a:ext cx="8217408"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3F96AB-166F-E63B-0EA4-0F61751DF8FF}"/>
              </a:ext>
            </a:extLst>
          </p:cNvPr>
          <p:cNvSpPr/>
          <p:nvPr/>
        </p:nvSpPr>
        <p:spPr>
          <a:xfrm>
            <a:off x="0" y="0"/>
            <a:ext cx="3974592" cy="6858000"/>
          </a:xfrm>
          <a:prstGeom prst="rect">
            <a:avLst/>
          </a:prstGeom>
          <a:solidFill>
            <a:schemeClr val="tx1">
              <a:alpha val="645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70D6E-FADF-F175-D106-6EC41910E530}"/>
              </a:ext>
            </a:extLst>
          </p:cNvPr>
          <p:cNvSpPr>
            <a:spLocks noGrp="1"/>
          </p:cNvSpPr>
          <p:nvPr>
            <p:ph type="title"/>
          </p:nvPr>
        </p:nvSpPr>
        <p:spPr>
          <a:xfrm>
            <a:off x="0" y="0"/>
            <a:ext cx="3974592" cy="6857999"/>
          </a:xfrm>
        </p:spPr>
        <p:txBody>
          <a:bodyPr/>
          <a:lstStyle/>
          <a:p>
            <a:pPr algn="ctr"/>
            <a:r>
              <a:rPr lang="en-US" dirty="0">
                <a:solidFill>
                  <a:schemeClr val="bg1"/>
                </a:solidFill>
                <a:latin typeface=""/>
              </a:rPr>
              <a:t>The Solution</a:t>
            </a:r>
          </a:p>
        </p:txBody>
      </p:sp>
      <p:sp>
        <p:nvSpPr>
          <p:cNvPr id="3" name="Content Placeholder 2">
            <a:extLst>
              <a:ext uri="{FF2B5EF4-FFF2-40B4-BE49-F238E27FC236}">
                <a16:creationId xmlns:a16="http://schemas.microsoft.com/office/drawing/2014/main" id="{D7A1B540-E8E1-762A-BCD4-C590DE23CD0D}"/>
              </a:ext>
            </a:extLst>
          </p:cNvPr>
          <p:cNvSpPr>
            <a:spLocks noGrp="1"/>
          </p:cNvSpPr>
          <p:nvPr>
            <p:ph idx="1"/>
          </p:nvPr>
        </p:nvSpPr>
        <p:spPr>
          <a:xfrm>
            <a:off x="6096000" y="0"/>
            <a:ext cx="6096000" cy="6857999"/>
          </a:xfrm>
        </p:spPr>
        <p:txBody>
          <a:bodyPr/>
          <a:lstStyle/>
          <a:p>
            <a:pPr marL="0" indent="0">
              <a:buNone/>
            </a:pPr>
            <a:endParaRPr lang="en-US" dirty="0">
              <a:solidFill>
                <a:schemeClr val="bg1"/>
              </a:solidFill>
              <a:latin typeface=""/>
            </a:endParaRPr>
          </a:p>
          <a:p>
            <a:pPr marL="0" indent="0">
              <a:buNone/>
            </a:pPr>
            <a:endParaRPr lang="en-US" dirty="0">
              <a:solidFill>
                <a:schemeClr val="bg1"/>
              </a:solidFill>
              <a:latin typeface=""/>
            </a:endParaRPr>
          </a:p>
          <a:p>
            <a:pPr marL="0" indent="0">
              <a:buNone/>
            </a:pPr>
            <a:endParaRPr lang="en-US" dirty="0">
              <a:solidFill>
                <a:schemeClr val="bg1"/>
              </a:solidFill>
              <a:latin typeface=""/>
            </a:endParaRPr>
          </a:p>
        </p:txBody>
      </p:sp>
      <p:sp>
        <p:nvSpPr>
          <p:cNvPr id="7" name="Freeform 13">
            <a:extLst>
              <a:ext uri="{FF2B5EF4-FFF2-40B4-BE49-F238E27FC236}">
                <a16:creationId xmlns:a16="http://schemas.microsoft.com/office/drawing/2014/main" id="{D255BB64-ED6B-DC6B-D49E-EAF9D63F91C5}"/>
              </a:ext>
            </a:extLst>
          </p:cNvPr>
          <p:cNvSpPr/>
          <p:nvPr/>
        </p:nvSpPr>
        <p:spPr>
          <a:xfrm>
            <a:off x="4196622" y="1039366"/>
            <a:ext cx="6925057" cy="4779265"/>
          </a:xfrm>
          <a:custGeom>
            <a:avLst/>
            <a:gdLst/>
            <a:ahLst/>
            <a:cxnLst/>
            <a:rect l="l" t="t" r="r" b="b"/>
            <a:pathLst>
              <a:path w="10475557" h="6285334">
                <a:moveTo>
                  <a:pt x="0" y="0"/>
                </a:moveTo>
                <a:lnTo>
                  <a:pt x="10475557" y="0"/>
                </a:lnTo>
                <a:lnTo>
                  <a:pt x="10475557" y="6285334"/>
                </a:lnTo>
                <a:lnTo>
                  <a:pt x="0" y="6285334"/>
                </a:lnTo>
                <a:lnTo>
                  <a:pt x="0" y="0"/>
                </a:lnTo>
                <a:close/>
              </a:path>
            </a:pathLst>
          </a:custGeom>
          <a:blipFill>
            <a:blip r:embed="rId4"/>
            <a:stretch>
              <a:fillRect/>
            </a:stretch>
          </a:blipFill>
        </p:spPr>
        <p:txBody>
          <a:bodyPr/>
          <a:lstStyle/>
          <a:p>
            <a:endParaRPr lang="en-US"/>
          </a:p>
        </p:txBody>
      </p:sp>
      <p:sp>
        <p:nvSpPr>
          <p:cNvPr id="8" name="Freeform 17">
            <a:extLst>
              <a:ext uri="{FF2B5EF4-FFF2-40B4-BE49-F238E27FC236}">
                <a16:creationId xmlns:a16="http://schemas.microsoft.com/office/drawing/2014/main" id="{EFE41D81-9CB7-0DD2-F385-41DDB8BF8415}"/>
              </a:ext>
            </a:extLst>
          </p:cNvPr>
          <p:cNvSpPr/>
          <p:nvPr/>
        </p:nvSpPr>
        <p:spPr>
          <a:xfrm>
            <a:off x="11121679" y="5830552"/>
            <a:ext cx="748686" cy="480095"/>
          </a:xfrm>
          <a:custGeom>
            <a:avLst/>
            <a:gdLst/>
            <a:ahLst/>
            <a:cxnLst/>
            <a:rect l="l" t="t" r="r" b="b"/>
            <a:pathLst>
              <a:path w="748686" h="480095">
                <a:moveTo>
                  <a:pt x="0" y="0"/>
                </a:moveTo>
                <a:lnTo>
                  <a:pt x="748686" y="0"/>
                </a:lnTo>
                <a:lnTo>
                  <a:pt x="748686" y="480094"/>
                </a:lnTo>
                <a:lnTo>
                  <a:pt x="0" y="480094"/>
                </a:lnTo>
                <a:lnTo>
                  <a:pt x="0" y="0"/>
                </a:lnTo>
                <a:close/>
              </a:path>
            </a:pathLst>
          </a:custGeom>
          <a:blipFill>
            <a:blip r:embed="rId5"/>
            <a:stretch>
              <a:fillRect/>
            </a:stretch>
          </a:blipFill>
        </p:spPr>
        <p:txBody>
          <a:bodyPr/>
          <a:lstStyle/>
          <a:p>
            <a:pPr algn="r"/>
            <a:endParaRPr lang="en-US" dirty="0"/>
          </a:p>
        </p:txBody>
      </p:sp>
    </p:spTree>
    <p:extLst>
      <p:ext uri="{BB962C8B-B14F-4D97-AF65-F5344CB8AC3E}">
        <p14:creationId xmlns:p14="http://schemas.microsoft.com/office/powerpoint/2010/main" val="296720139"/>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1068</TotalTime>
  <Words>2475</Words>
  <Application>Microsoft Macintosh PowerPoint</Application>
  <PresentationFormat>Widescreen</PresentationFormat>
  <Paragraphs>231</Paragraphs>
  <Slides>28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Poppins Bold</vt:lpstr>
      <vt:lpstr>Roboto</vt:lpstr>
      <vt:lpstr>Wingdings</vt:lpstr>
      <vt:lpstr>Office Theme</vt:lpstr>
      <vt:lpstr>Predicting Repeat Customer Behavior</vt:lpstr>
      <vt:lpstr>Table of content</vt:lpstr>
      <vt:lpstr>Table of content conts…</vt:lpstr>
      <vt:lpstr>Executive Summary</vt:lpstr>
      <vt:lpstr>The Problem  </vt:lpstr>
      <vt:lpstr>The Problem  </vt:lpstr>
      <vt:lpstr>PowerPoint Presentation</vt:lpstr>
      <vt:lpstr>The Solution</vt:lpstr>
      <vt:lpstr>The Solution</vt:lpstr>
      <vt:lpstr>The Discoveries – Key Drivers of Customer Loyalty</vt:lpstr>
      <vt:lpstr>The Discoveries</vt:lpstr>
      <vt:lpstr>Choosing The Right Tool – Accuracy &amp; Transparency</vt:lpstr>
      <vt:lpstr>Choosing The Right Tool – Accuracy &amp; Transparency</vt:lpstr>
      <vt:lpstr>Wakflo Prediction Tool – Scenario 1</vt:lpstr>
      <vt:lpstr>PowerPoint Presentation</vt:lpstr>
      <vt:lpstr>PowerPoint Presentation</vt:lpstr>
      <vt:lpstr>Wakflo Prediction Tool – Scenario 2</vt:lpstr>
      <vt:lpstr>PowerPoint Presentation</vt:lpstr>
      <vt:lpstr>PowerPoint Presentation</vt:lpstr>
      <vt:lpstr>How The Tool Fits Into The Business</vt:lpstr>
      <vt:lpstr>Recommendations</vt:lpstr>
      <vt:lpstr>Business Impact</vt:lpstr>
      <vt:lpstr>ROI Gains:  Before vs After</vt:lpstr>
      <vt:lpstr>Addressing Your Concerns</vt:lpstr>
      <vt:lpstr>Conclusion &amp; Next Steps</vt:lpstr>
      <vt:lpstr>Try The Web App</vt:lpstr>
      <vt:lpstr>Meet The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Chidiebere Odurukwe</dc:creator>
  <cp:lastModifiedBy>Chidiebere Odurukwe</cp:lastModifiedBy>
  <cp:revision>4</cp:revision>
  <dcterms:created xsi:type="dcterms:W3CDTF">2025-08-10T19:08:26Z</dcterms:created>
  <dcterms:modified xsi:type="dcterms:W3CDTF">2025-08-11T12:57:16Z</dcterms:modified>
</cp:coreProperties>
</file>